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8" r:id="rId5"/>
  </p:sldMasterIdLst>
  <p:notesMasterIdLst>
    <p:notesMasterId r:id="rId24"/>
  </p:notesMasterIdLst>
  <p:handoutMasterIdLst>
    <p:handoutMasterId r:id="rId25"/>
  </p:handoutMasterIdLst>
  <p:sldIdLst>
    <p:sldId id="1567" r:id="rId6"/>
    <p:sldId id="2068" r:id="rId7"/>
    <p:sldId id="2067" r:id="rId8"/>
    <p:sldId id="2076136307" r:id="rId9"/>
    <p:sldId id="2134805608" r:id="rId10"/>
    <p:sldId id="2076136388" r:id="rId11"/>
    <p:sldId id="2134805604" r:id="rId12"/>
    <p:sldId id="2076136392" r:id="rId13"/>
    <p:sldId id="2134805609" r:id="rId14"/>
    <p:sldId id="2076137639" r:id="rId15"/>
    <p:sldId id="2134805606" r:id="rId16"/>
    <p:sldId id="2134805599" r:id="rId17"/>
    <p:sldId id="2076136368" r:id="rId18"/>
    <p:sldId id="2076135999" r:id="rId19"/>
    <p:sldId id="3340" r:id="rId20"/>
    <p:sldId id="277" r:id="rId21"/>
    <p:sldId id="2134805605" r:id="rId22"/>
    <p:sldId id="1590" r:id="rId2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68"/>
            <p14:sldId id="2067"/>
            <p14:sldId id="2076136307"/>
            <p14:sldId id="2134805608"/>
            <p14:sldId id="2076136388"/>
            <p14:sldId id="2134805604"/>
            <p14:sldId id="2076136392"/>
            <p14:sldId id="2134805609"/>
            <p14:sldId id="2076137639"/>
            <p14:sldId id="2134805606"/>
            <p14:sldId id="2134805599"/>
            <p14:sldId id="2076136368"/>
            <p14:sldId id="2076135999"/>
          </p14:sldIdLst>
        </p14:section>
        <p14:section name="Extra Slides" id="{ECE1F6A5-BC29-4DB6-90D2-9DF35664B42A}">
          <p14:sldIdLst>
            <p14:sldId id="3340"/>
            <p14:sldId id="277"/>
            <p14:sldId id="2134805605"/>
            <p14:sldId id="159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EBD"/>
    <a:srgbClr val="7057FF"/>
    <a:srgbClr val="FFFFFF"/>
    <a:srgbClr val="781871"/>
    <a:srgbClr val="6D6BC5"/>
    <a:srgbClr val="0D4778"/>
    <a:srgbClr val="0A375E"/>
    <a:srgbClr val="E9643B"/>
    <a:srgbClr val="EB734D"/>
    <a:srgbClr val="2E31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B3E947-E3BD-48F5-B4FE-75E24DD01E9F}" vWet="2" dt="2022-08-04T13:43:13.569"/>
    <p1510:client id="{2A8EFB74-9DE1-4610-AFBF-589F2D866D14}" vWet="2" dt="2022-08-04T13:54:22.028"/>
    <p1510:client id="{4C6CE1DF-1BCF-4D17-8DC2-31A157CCBE35}" v="272" dt="2022-08-03T21:43:45.220"/>
    <p1510:client id="{FD316A9D-7076-4B9C-BD41-7744CA15F25B}" v="48" dt="2022-08-04T13:03:46.2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953" autoAdjust="0"/>
  </p:normalViewPr>
  <p:slideViewPr>
    <p:cSldViewPr snapToGrid="0">
      <p:cViewPr varScale="1">
        <p:scale>
          <a:sx n="83" d="100"/>
          <a:sy n="83" d="100"/>
        </p:scale>
        <p:origin x="60" y="22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Benson" userId="d38b912c-55d0-44ce-a085-5a039627a8b5" providerId="ADAL" clId="{0A4A6347-38D7-4791-BE14-FA6B47D700A0}"/>
    <pc:docChg chg="undo custSel delSld modSld modSection">
      <pc:chgData name="Andrew Benson" userId="d38b912c-55d0-44ce-a085-5a039627a8b5" providerId="ADAL" clId="{0A4A6347-38D7-4791-BE14-FA6B47D700A0}" dt="2022-08-04T18:18:12.223" v="88" actId="113"/>
      <pc:docMkLst>
        <pc:docMk/>
      </pc:docMkLst>
      <pc:sldChg chg="addSp delSp mod addAnim delAnim">
        <pc:chgData name="Andrew Benson" userId="d38b912c-55d0-44ce-a085-5a039627a8b5" providerId="ADAL" clId="{0A4A6347-38D7-4791-BE14-FA6B47D700A0}" dt="2022-08-04T17:27:23.289" v="13" actId="478"/>
        <pc:sldMkLst>
          <pc:docMk/>
          <pc:sldMk cId="287163252" sldId="1567"/>
        </pc:sldMkLst>
        <pc:spChg chg="add del">
          <ac:chgData name="Andrew Benson" userId="d38b912c-55d0-44ce-a085-5a039627a8b5" providerId="ADAL" clId="{0A4A6347-38D7-4791-BE14-FA6B47D700A0}" dt="2022-08-04T17:27:23.289" v="13" actId="478"/>
          <ac:spMkLst>
            <pc:docMk/>
            <pc:sldMk cId="287163252" sldId="1567"/>
            <ac:spMk id="4" creationId="{6D6A38F4-1DB0-4D3C-9D51-31CF9A1427E5}"/>
          </ac:spMkLst>
        </pc:spChg>
      </pc:sldChg>
      <pc:sldChg chg="del">
        <pc:chgData name="Andrew Benson" userId="d38b912c-55d0-44ce-a085-5a039627a8b5" providerId="ADAL" clId="{0A4A6347-38D7-4791-BE14-FA6B47D700A0}" dt="2022-08-04T17:26:32.462" v="1" actId="47"/>
        <pc:sldMkLst>
          <pc:docMk/>
          <pc:sldMk cId="2007154274" sldId="1648"/>
        </pc:sldMkLst>
      </pc:sldChg>
      <pc:sldChg chg="del">
        <pc:chgData name="Andrew Benson" userId="d38b912c-55d0-44ce-a085-5a039627a8b5" providerId="ADAL" clId="{0A4A6347-38D7-4791-BE14-FA6B47D700A0}" dt="2022-08-04T17:26:38.863" v="6" actId="47"/>
        <pc:sldMkLst>
          <pc:docMk/>
          <pc:sldMk cId="1855247561" sldId="1649"/>
        </pc:sldMkLst>
      </pc:sldChg>
      <pc:sldChg chg="modSp mod">
        <pc:chgData name="Andrew Benson" userId="d38b912c-55d0-44ce-a085-5a039627a8b5" providerId="ADAL" clId="{0A4A6347-38D7-4791-BE14-FA6B47D700A0}" dt="2022-08-04T18:18:12.223" v="88" actId="113"/>
        <pc:sldMkLst>
          <pc:docMk/>
          <pc:sldMk cId="1056590613" sldId="2076135999"/>
        </pc:sldMkLst>
        <pc:spChg chg="mod">
          <ac:chgData name="Andrew Benson" userId="d38b912c-55d0-44ce-a085-5a039627a8b5" providerId="ADAL" clId="{0A4A6347-38D7-4791-BE14-FA6B47D700A0}" dt="2022-08-04T18:18:12.223" v="88" actId="113"/>
          <ac:spMkLst>
            <pc:docMk/>
            <pc:sldMk cId="1056590613" sldId="2076135999"/>
            <ac:spMk id="10" creationId="{2F9D74B7-8175-43F4-B9E3-807C4AE2FA45}"/>
          </ac:spMkLst>
        </pc:spChg>
      </pc:sldChg>
      <pc:sldChg chg="del">
        <pc:chgData name="Andrew Benson" userId="d38b912c-55d0-44ce-a085-5a039627a8b5" providerId="ADAL" clId="{0A4A6347-38D7-4791-BE14-FA6B47D700A0}" dt="2022-08-04T17:26:41.072" v="8" actId="47"/>
        <pc:sldMkLst>
          <pc:docMk/>
          <pc:sldMk cId="3212148701" sldId="2076136274"/>
        </pc:sldMkLst>
      </pc:sldChg>
      <pc:sldChg chg="del">
        <pc:chgData name="Andrew Benson" userId="d38b912c-55d0-44ce-a085-5a039627a8b5" providerId="ADAL" clId="{0A4A6347-38D7-4791-BE14-FA6B47D700A0}" dt="2022-08-04T17:26:42.324" v="9" actId="47"/>
        <pc:sldMkLst>
          <pc:docMk/>
          <pc:sldMk cId="1042411426" sldId="2076136275"/>
        </pc:sldMkLst>
      </pc:sldChg>
      <pc:sldChg chg="del">
        <pc:chgData name="Andrew Benson" userId="d38b912c-55d0-44ce-a085-5a039627a8b5" providerId="ADAL" clId="{0A4A6347-38D7-4791-BE14-FA6B47D700A0}" dt="2022-08-04T17:26:44.494" v="10" actId="47"/>
        <pc:sldMkLst>
          <pc:docMk/>
          <pc:sldMk cId="3779847062" sldId="2076136374"/>
        </pc:sldMkLst>
      </pc:sldChg>
      <pc:sldChg chg="del">
        <pc:chgData name="Andrew Benson" userId="d38b912c-55d0-44ce-a085-5a039627a8b5" providerId="ADAL" clId="{0A4A6347-38D7-4791-BE14-FA6B47D700A0}" dt="2022-08-04T17:26:37.178" v="5" actId="47"/>
        <pc:sldMkLst>
          <pc:docMk/>
          <pc:sldMk cId="2259967023" sldId="2076136379"/>
        </pc:sldMkLst>
      </pc:sldChg>
      <pc:sldChg chg="del">
        <pc:chgData name="Andrew Benson" userId="d38b912c-55d0-44ce-a085-5a039627a8b5" providerId="ADAL" clId="{0A4A6347-38D7-4791-BE14-FA6B47D700A0}" dt="2022-08-04T17:26:39.962" v="7" actId="47"/>
        <pc:sldMkLst>
          <pc:docMk/>
          <pc:sldMk cId="1884761934" sldId="2076136381"/>
        </pc:sldMkLst>
      </pc:sldChg>
      <pc:sldChg chg="del">
        <pc:chgData name="Andrew Benson" userId="d38b912c-55d0-44ce-a085-5a039627a8b5" providerId="ADAL" clId="{0A4A6347-38D7-4791-BE14-FA6B47D700A0}" dt="2022-08-04T17:26:33.920" v="2" actId="47"/>
        <pc:sldMkLst>
          <pc:docMk/>
          <pc:sldMk cId="566393320" sldId="2076136397"/>
        </pc:sldMkLst>
      </pc:sldChg>
      <pc:sldChg chg="del">
        <pc:chgData name="Andrew Benson" userId="d38b912c-55d0-44ce-a085-5a039627a8b5" providerId="ADAL" clId="{0A4A6347-38D7-4791-BE14-FA6B47D700A0}" dt="2022-08-04T17:26:34.968" v="3" actId="47"/>
        <pc:sldMkLst>
          <pc:docMk/>
          <pc:sldMk cId="2728924363" sldId="2076136398"/>
        </pc:sldMkLst>
      </pc:sldChg>
      <pc:sldChg chg="del">
        <pc:chgData name="Andrew Benson" userId="d38b912c-55d0-44ce-a085-5a039627a8b5" providerId="ADAL" clId="{0A4A6347-38D7-4791-BE14-FA6B47D700A0}" dt="2022-08-04T17:26:51.542" v="11" actId="47"/>
        <pc:sldMkLst>
          <pc:docMk/>
          <pc:sldMk cId="4001284136" sldId="2134805598"/>
        </pc:sldMkLst>
      </pc:sldChg>
      <pc:sldChg chg="del">
        <pc:chgData name="Andrew Benson" userId="d38b912c-55d0-44ce-a085-5a039627a8b5" providerId="ADAL" clId="{0A4A6347-38D7-4791-BE14-FA6B47D700A0}" dt="2022-08-04T17:26:35.991" v="4" actId="47"/>
        <pc:sldMkLst>
          <pc:docMk/>
          <pc:sldMk cId="1988530730" sldId="2134805607"/>
        </pc:sldMkLst>
      </pc:sldChg>
      <pc:sldChg chg="del">
        <pc:chgData name="Andrew Benson" userId="d38b912c-55d0-44ce-a085-5a039627a8b5" providerId="ADAL" clId="{0A4A6347-38D7-4791-BE14-FA6B47D700A0}" dt="2022-08-04T17:26:29.133" v="0" actId="47"/>
        <pc:sldMkLst>
          <pc:docMk/>
          <pc:sldMk cId="1132672795" sldId="213480561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8/4/2022 10:26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8/4/2022 10:26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8/4/2022 10:26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Segoe UI Light" pitchFamily="34" charset="0"/>
              </a:rPr>
              <a:t>Wajeed Shaikh – Teams PM</a:t>
            </a:r>
          </a:p>
        </p:txBody>
      </p:sp>
      <p:sp>
        <p:nvSpPr>
          <p:cNvPr id="4" name="Slide Number Placeholder 3"/>
          <p:cNvSpPr>
            <a:spLocks noGrp="1"/>
          </p:cNvSpPr>
          <p:nvPr>
            <p:ph type="sldNum" sz="quarter" idx="10"/>
          </p:nvPr>
        </p:nvSpPr>
        <p:spPr/>
        <p:txBody>
          <a:bodyPr/>
          <a:lstStyle/>
          <a:p>
            <a:fld id="{104B92E6-A534-4824-89D3-9906B4F4C450}" type="slidenum">
              <a:rPr lang="en-US" smtClean="0"/>
              <a:t>11</a:t>
            </a:fld>
            <a:endParaRPr lang="en-US"/>
          </a:p>
        </p:txBody>
      </p:sp>
    </p:spTree>
    <p:extLst>
      <p:ext uri="{BB962C8B-B14F-4D97-AF65-F5344CB8AC3E}">
        <p14:creationId xmlns:p14="http://schemas.microsoft.com/office/powerpoint/2010/main" val="2443146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the updates that we processed  since out last call.</a:t>
            </a:r>
          </a:p>
          <a:p>
            <a:endParaRPr lang="en-US"/>
          </a:p>
          <a:p>
            <a:r>
              <a:rPr lang="en-US" b="1"/>
              <a:t>New samples:</a:t>
            </a:r>
          </a:p>
          <a:p>
            <a:pPr algn="l"/>
            <a:r>
              <a:rPr lang="en-US" b="1"/>
              <a:t>- Power Automate: SharePoint Collect Feedback</a:t>
            </a:r>
            <a:br>
              <a:rPr lang="en-US"/>
            </a:br>
            <a:r>
              <a:rPr lang="en-US"/>
              <a:t>  April Dunnam | @aprildunnam</a:t>
            </a:r>
            <a:br>
              <a:rPr lang="en-US"/>
            </a:br>
            <a:r>
              <a:rPr lang="en-US"/>
              <a:t>  </a:t>
            </a:r>
            <a:r>
              <a:rPr lang="en-US" b="0" i="0">
                <a:solidFill>
                  <a:srgbClr val="C9D1D9"/>
                </a:solidFill>
                <a:effectLst/>
                <a:latin typeface="-apple-system"/>
              </a:rPr>
              <a:t>Demonstrates:</a:t>
            </a:r>
          </a:p>
          <a:p>
            <a:pPr algn="l">
              <a:buFont typeface="Arial" panose="020B0604020202020204" pitchFamily="34" charset="0"/>
              <a:buChar char="•"/>
            </a:pPr>
            <a:r>
              <a:rPr lang="en-US" b="0" i="0">
                <a:solidFill>
                  <a:srgbClr val="C9D1D9"/>
                </a:solidFill>
                <a:effectLst/>
                <a:latin typeface="-apple-system"/>
              </a:rPr>
              <a:t>Executing a Flow from a SharePoint Library with input parameters</a:t>
            </a:r>
          </a:p>
          <a:p>
            <a:pPr algn="l">
              <a:buFont typeface="Arial" panose="020B0604020202020204" pitchFamily="34" charset="0"/>
              <a:buChar char="•"/>
            </a:pPr>
            <a:r>
              <a:rPr lang="en-US" b="0" i="0">
                <a:solidFill>
                  <a:srgbClr val="C9D1D9"/>
                </a:solidFill>
                <a:effectLst/>
                <a:latin typeface="-apple-system"/>
              </a:rPr>
              <a:t>Leveraging the custom responses option in Power Automate approvals</a:t>
            </a:r>
          </a:p>
          <a:p>
            <a:r>
              <a:rPr lang="en-US"/>
              <a:t>https://github.com/pnp/powerautomate-samples/tree/main/samples/sharepoint-collect-feedback</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 </a:t>
            </a:r>
            <a:r>
              <a:rPr lang="en-US" b="1"/>
              <a:t>Power Automate: </a:t>
            </a:r>
            <a:r>
              <a:rPr lang="en-US" sz="900" b="1">
                <a:latin typeface="+mn-lt"/>
                <a:ea typeface="+mn-lt"/>
                <a:cs typeface="+mn-lt"/>
              </a:rPr>
              <a:t>Get Graph API Data within Power BI Reports</a:t>
            </a:r>
            <a:br>
              <a:rPr lang="en-US" sz="900" b="1">
                <a:latin typeface="+mn-lt"/>
                <a:ea typeface="+mn-lt"/>
                <a:cs typeface="+mn-lt"/>
              </a:rPr>
            </a:br>
            <a:r>
              <a:rPr lang="en-US" sz="900" b="1">
                <a:latin typeface="+mn-lt"/>
                <a:ea typeface="+mn-lt"/>
                <a:cs typeface="+mn-lt"/>
              </a:rPr>
              <a:t>   </a:t>
            </a:r>
            <a:r>
              <a:rPr lang="en-US" sz="900">
                <a:latin typeface="+mn-lt"/>
                <a:ea typeface="+mn-lt"/>
                <a:cs typeface="+mn-lt"/>
              </a:rPr>
              <a:t>Scott McKenzie</a:t>
            </a:r>
            <a:r>
              <a:rPr lang="en-US" sz="900">
                <a:solidFill>
                  <a:srgbClr val="2F2F2F"/>
                </a:solidFill>
                <a:latin typeface="Segoe UI"/>
                <a:ea typeface="+mn-lt"/>
                <a:cs typeface="+mn-lt"/>
              </a:rPr>
              <a:t> </a:t>
            </a:r>
            <a:r>
              <a:rPr lang="en-US" sz="900">
                <a:solidFill>
                  <a:srgbClr val="1973B9"/>
                </a:solidFill>
                <a:latin typeface="Segoe UI"/>
                <a:ea typeface="+mn-lt"/>
                <a:cs typeface="+mn-lt"/>
              </a:rPr>
              <a:t>|</a:t>
            </a:r>
            <a:r>
              <a:rPr lang="en-US" sz="900">
                <a:latin typeface="Segoe UI"/>
                <a:ea typeface="+mn-lt"/>
                <a:cs typeface="+mn-lt"/>
              </a:rPr>
              <a:t> </a:t>
            </a:r>
            <a:r>
              <a:rPr lang="en-US" sz="900">
                <a:latin typeface="+mn-lt"/>
                <a:ea typeface="+mn-lt"/>
                <a:cs typeface="+mn-lt"/>
              </a:rPr>
              <a:t>@365EDUBI</a:t>
            </a:r>
            <a:br>
              <a:rPr lang="en-US" sz="900">
                <a:latin typeface="+mn-lt"/>
                <a:ea typeface="+mn-lt"/>
                <a:cs typeface="+mn-lt"/>
              </a:rPr>
            </a:br>
            <a:r>
              <a:rPr lang="en-US" sz="900">
                <a:latin typeface="+mn-lt"/>
                <a:ea typeface="+mn-lt"/>
                <a:cs typeface="+mn-lt"/>
              </a:rPr>
              <a:t>   </a:t>
            </a:r>
            <a:r>
              <a:rPr lang="en-US" b="0" i="0">
                <a:solidFill>
                  <a:srgbClr val="C9D1D9"/>
                </a:solidFill>
                <a:effectLst/>
                <a:latin typeface="-apple-system"/>
              </a:rPr>
              <a:t>Enables Graph API data to be refreshed within the Power BI Service.</a:t>
            </a:r>
            <a:br>
              <a:rPr lang="en-US" b="0" i="0">
                <a:solidFill>
                  <a:srgbClr val="C9D1D9"/>
                </a:solidFill>
                <a:effectLst/>
                <a:latin typeface="-apple-system"/>
              </a:rPr>
            </a:br>
            <a:r>
              <a:rPr lang="en-US" b="0" i="0">
                <a:solidFill>
                  <a:srgbClr val="C9D1D9"/>
                </a:solidFill>
                <a:effectLst/>
                <a:latin typeface="-apple-system"/>
              </a:rPr>
              <a:t>   </a:t>
            </a:r>
            <a:r>
              <a:rPr lang="en-US"/>
              <a:t>https://github.com/pnp/powerautomate-samples/tree/main/samples/</a:t>
            </a:r>
            <a:r>
              <a:rPr lang="en-US" b="0" i="0">
                <a:solidFill>
                  <a:srgbClr val="C9D1D9"/>
                </a:solidFill>
                <a:effectLst/>
                <a:latin typeface="-apple-system"/>
              </a:rPr>
              <a:t>graph_api_in_power_bi</a:t>
            </a:r>
            <a:endParaRPr lang="en-US" sz="900">
              <a:latin typeface="Segoe UI"/>
              <a:ea typeface="+mn-lt"/>
              <a:cs typeface="+mn-lt"/>
            </a:endParaRPr>
          </a:p>
          <a:p>
            <a:br>
              <a:rPr lang="en-US"/>
            </a:br>
            <a:endParaRPr lang="en-US"/>
          </a:p>
          <a:p>
            <a:r>
              <a:rPr lang="en-US" b="1"/>
              <a:t>Updated samples:</a:t>
            </a:r>
          </a:p>
          <a:p>
            <a:pPr marL="171450" indent="-171450">
              <a:buFontTx/>
              <a:buChar char="-"/>
            </a:pPr>
            <a:r>
              <a:rPr lang="en-US" b="1"/>
              <a:t>Power App: Fluent UI Custom Theme</a:t>
            </a:r>
            <a:br>
              <a:rPr lang="en-US" b="1"/>
            </a:br>
            <a:r>
              <a:rPr lang="it-IT"/>
              <a:t>Fabio Franzini | @franzinifabio</a:t>
            </a:r>
            <a:br>
              <a:rPr lang="en-US"/>
            </a:br>
            <a:r>
              <a:rPr lang="en-US"/>
              <a:t>Fixed </a:t>
            </a:r>
            <a:r>
              <a:rPr lang="en-US" err="1"/>
              <a:t>datepicker</a:t>
            </a:r>
            <a:r>
              <a:rPr lang="en-US"/>
              <a:t> control theme</a:t>
            </a:r>
            <a:br>
              <a:rPr lang="en-US"/>
            </a:br>
            <a:r>
              <a:rPr lang="en-US"/>
              <a:t>https://github.com/pnp/powerapps-samples/tree/main/samples/fluentui-custom-theme </a:t>
            </a:r>
            <a:br>
              <a:rPr lang="en-US"/>
            </a:br>
            <a:endParaRPr lang="en-US"/>
          </a:p>
          <a:p>
            <a:pPr marL="0" indent="0">
              <a:buFontTx/>
              <a:buNone/>
            </a:pPr>
            <a:r>
              <a:rPr lang="en-US"/>
              <a:t>These latest samples should show within 24 hours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575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8/4/2022 10:26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35572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8/4/2022 10:26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598119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16</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8/4/2022 10:26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634518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751244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756697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8/4/2022 10:26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58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6930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8/4/2022 10:26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086099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8/4/2022 10:26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579213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8/4/2022 10:26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1665785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rgbClr val="1973B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a:srcRect/>
          <a:stretch/>
        </p:blipFill>
        <p:spPr>
          <a:xfrm>
            <a:off x="-1" y="2320"/>
            <a:ext cx="12436475" cy="698956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101932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78075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5766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80588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20948916">
            <a:off x="11257143" y="2957077"/>
            <a:ext cx="96251" cy="83937"/>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09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25461" y="372394"/>
            <a:ext cx="10726460" cy="135195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25461" y="1861968"/>
            <a:ext cx="1072646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25461" y="6482889"/>
            <a:ext cx="2798207" cy="372394"/>
          </a:xfrm>
        </p:spPr>
        <p:txBody>
          <a:bodyPr/>
          <a:lstStyle/>
          <a:p>
            <a:fld id="{57CBC189-D998-4C47-8DDA-AA904C8A30B8}" type="datetimeFigureOut">
              <a:rPr lang="en-US" smtClean="0"/>
              <a:t>8/4/2022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90036" y="6482889"/>
            <a:ext cx="4197310" cy="372394"/>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353713" y="6482889"/>
            <a:ext cx="2798207" cy="372394"/>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787668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image" Target="../media/image1.emf"/><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7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540" r:id="rId14"/>
    <p:sldLayoutId id="2147484541" r:id="rId15"/>
    <p:sldLayoutId id="2147484542" r:id="rId16"/>
    <p:sldLayoutId id="2147484543" r:id="rId17"/>
    <p:sldLayoutId id="2147484544" r:id="rId18"/>
    <p:sldLayoutId id="2147484545" r:id="rId19"/>
    <p:sldLayoutId id="2147484546" r:id="rId20"/>
    <p:sldLayoutId id="2147484299" r:id="rId21"/>
    <p:sldLayoutId id="2147484560" r:id="rId22"/>
    <p:sldLayoutId id="2147484561" r:id="rId23"/>
    <p:sldLayoutId id="2147484562" r:id="rId24"/>
    <p:sldLayoutId id="2147484563" r:id="rId25"/>
    <p:sldLayoutId id="2147484554" r:id="rId26"/>
    <p:sldLayoutId id="2147484555" r:id="rId27"/>
    <p:sldLayoutId id="2147484556" r:id="rId28"/>
    <p:sldLayoutId id="2147484557" r:id="rId29"/>
    <p:sldLayoutId id="2147484558" r:id="rId30"/>
    <p:sldLayoutId id="2147484559" r:id="rId31"/>
    <p:sldLayoutId id="2147484549" r:id="rId32"/>
    <p:sldLayoutId id="2147484696" r:id="rId33"/>
    <p:sldLayoutId id="2147484582" r:id="rId34"/>
    <p:sldLayoutId id="2147484583" r:id="rId35"/>
    <p:sldLayoutId id="2147484610" r:id="rId36"/>
    <p:sldLayoutId id="2147484611" r:id="rId37"/>
    <p:sldLayoutId id="2147484667" r:id="rId38"/>
    <p:sldLayoutId id="2147484697" r:id="rId3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82" r:id="rId1"/>
    <p:sldLayoutId id="2147484619" r:id="rId2"/>
    <p:sldLayoutId id="2147484630" r:id="rId3"/>
    <p:sldLayoutId id="2147484669" r:id="rId4"/>
    <p:sldLayoutId id="2147484670" r:id="rId5"/>
    <p:sldLayoutId id="2147484683" r:id="rId6"/>
    <p:sldLayoutId id="2147484690" r:id="rId7"/>
    <p:sldLayoutId id="2147484693" r:id="rId8"/>
    <p:sldLayoutId id="2147484694" r:id="rId9"/>
    <p:sldLayoutId id="2147484637" r:id="rId10"/>
    <p:sldLayoutId id="2147484638" r:id="rId11"/>
    <p:sldLayoutId id="2147484639" r:id="rId12"/>
    <p:sldLayoutId id="2147484644" r:id="rId13"/>
    <p:sldLayoutId id="2147484645" r:id="rId14"/>
    <p:sldLayoutId id="2147484646" r:id="rId15"/>
    <p:sldLayoutId id="2147484647" r:id="rId16"/>
    <p:sldLayoutId id="2147484648" r:id="rId17"/>
    <p:sldLayoutId id="2147484649" r:id="rId18"/>
    <p:sldLayoutId id="2147484650" r:id="rId19"/>
    <p:sldLayoutId id="2147484689" r:id="rId20"/>
    <p:sldLayoutId id="2147484651" r:id="rId21"/>
    <p:sldLayoutId id="2147484652" r:id="rId22"/>
    <p:sldLayoutId id="2147484653" r:id="rId23"/>
    <p:sldLayoutId id="2147484654" r:id="rId24"/>
    <p:sldLayoutId id="2147484655" r:id="rId25"/>
    <p:sldLayoutId id="2147484656" r:id="rId26"/>
    <p:sldLayoutId id="2147484657" r:id="rId27"/>
    <p:sldLayoutId id="2147484658" r:id="rId28"/>
    <p:sldLayoutId id="2147484659" r:id="rId29"/>
    <p:sldLayoutId id="2147484660" r:id="rId30"/>
    <p:sldLayoutId id="2147484661" r:id="rId31"/>
    <p:sldLayoutId id="2147484691" r:id="rId32"/>
    <p:sldLayoutId id="2147484692" r:id="rId33"/>
    <p:sldLayoutId id="2147484612" r:id="rId34"/>
    <p:sldLayoutId id="2147484613" r:id="rId35"/>
    <p:sldLayoutId id="2147484614" r:id="rId3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37.xml"/><Relationship Id="rId6" Type="http://schemas.openxmlformats.org/officeDocument/2006/relationships/image" Target="../media/image23.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hyperlink" Target="https://el.wikipedia.org/wiki/Python" TargetMode="External"/><Relationship Id="rId18" Type="http://schemas.openxmlformats.org/officeDocument/2006/relationships/hyperlink" Target="https://aka.ms/m365-samples" TargetMode="External"/><Relationship Id="rId3" Type="http://schemas.openxmlformats.org/officeDocument/2006/relationships/image" Target="../media/image41.png"/><Relationship Id="rId21" Type="http://schemas.openxmlformats.org/officeDocument/2006/relationships/hyperlink" Target="https://aka.ms/TeamsSDK-V2-Community-Call" TargetMode="External"/><Relationship Id="rId7" Type="http://schemas.microsoft.com/office/2007/relationships/hdphoto" Target="../media/hdphoto1.wdp"/><Relationship Id="rId12" Type="http://schemas.openxmlformats.org/officeDocument/2006/relationships/image" Target="../media/image47.png"/><Relationship Id="rId17" Type="http://schemas.openxmlformats.org/officeDocument/2006/relationships/hyperlink" Target="https://blog.jeremylikness.com/blog/2019-03-05_typescript-for-javascript-developers-by-refactoring-part-1-of-2/" TargetMode="External"/><Relationship Id="rId2" Type="http://schemas.openxmlformats.org/officeDocument/2006/relationships/notesSlide" Target="../notesSlides/notesSlide10.xml"/><Relationship Id="rId16" Type="http://schemas.openxmlformats.org/officeDocument/2006/relationships/image" Target="../media/image49.jpeg"/><Relationship Id="rId20" Type="http://schemas.openxmlformats.org/officeDocument/2006/relationships/hyperlink" Target="https://aka.ms/TeamsSDK-V2" TargetMode="External"/><Relationship Id="rId1" Type="http://schemas.openxmlformats.org/officeDocument/2006/relationships/slideLayout" Target="../slideLayouts/slideLayout34.xml"/><Relationship Id="rId6" Type="http://schemas.openxmlformats.org/officeDocument/2006/relationships/image" Target="../media/image44.png"/><Relationship Id="rId11" Type="http://schemas.openxmlformats.org/officeDocument/2006/relationships/hyperlink" Target="https://www.techcentral.ie/4L5Jj" TargetMode="External"/><Relationship Id="rId5" Type="http://schemas.openxmlformats.org/officeDocument/2006/relationships/image" Target="../media/image43.svg"/><Relationship Id="rId15" Type="http://schemas.openxmlformats.org/officeDocument/2006/relationships/hyperlink" Target="http://commons.wikimedia.org/wiki/File%3AJavaScript-logo.png" TargetMode="External"/><Relationship Id="rId10" Type="http://schemas.openxmlformats.org/officeDocument/2006/relationships/image" Target="../media/image46.jpeg"/><Relationship Id="rId19" Type="http://schemas.openxmlformats.org/officeDocument/2006/relationships/hyperlink" Target="https://aka.ms/teams-samples" TargetMode="External"/><Relationship Id="rId4" Type="http://schemas.openxmlformats.org/officeDocument/2006/relationships/image" Target="../media/image42.png"/><Relationship Id="rId9" Type="http://schemas.openxmlformats.org/officeDocument/2006/relationships/hyperlink" Target="https://unterrichten.zum.de/wiki/Java" TargetMode="External"/><Relationship Id="rId14"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hyperlink" Target="http://aka.ms/powerplatform-samples" TargetMode="External"/><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53.gif"/><Relationship Id="rId11" Type="http://schemas.openxmlformats.org/officeDocument/2006/relationships/image" Target="../media/image58.sv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34.xml"/><Relationship Id="rId4" Type="http://schemas.openxmlformats.org/officeDocument/2006/relationships/image" Target="../media/image62.jpe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32.xm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hyperlink" Target="https://aka.ms/m365pn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5.xml"/><Relationship Id="rId5" Type="http://schemas.openxmlformats.org/officeDocument/2006/relationships/image" Target="../media/image12.jpg"/><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6.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MonthlyCall"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1.png"/><Relationship Id="rId7"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34.xml"/><Relationship Id="rId6" Type="http://schemas.openxmlformats.org/officeDocument/2006/relationships/hyperlink" Target="https://aka.ms/mgt/issues" TargetMode="External"/><Relationship Id="rId5" Type="http://schemas.openxmlformats.org/officeDocument/2006/relationships/hyperlink" Target="https://aka.ms/mgt/samples" TargetMode="External"/><Relationship Id="rId10" Type="http://schemas.openxmlformats.org/officeDocument/2006/relationships/image" Target="../media/image35.gif"/><Relationship Id="rId4" Type="http://schemas.openxmlformats.org/officeDocument/2006/relationships/hyperlink" Target="https://aka.ms/mgt/v2.6.0" TargetMode="External"/><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icrosoft/PowerPlatformConnectors/wiki/Top-Connector-Asks" TargetMode="External"/><Relationship Id="rId2" Type="http://schemas.openxmlformats.org/officeDocument/2006/relationships/notesSlide" Target="../notesSlides/notesSlide8.xml"/><Relationship Id="rId1" Type="http://schemas.openxmlformats.org/officeDocument/2006/relationships/slideLayout" Target="../slideLayouts/slideLayout34.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FI"/>
              <a:t>Microsoft 365 </a:t>
            </a:r>
            <a:r>
              <a:rPr lang="en-US"/>
              <a:t>&amp; </a:t>
            </a:r>
            <a:br>
              <a:rPr lang="en-US"/>
            </a:br>
            <a:r>
              <a:rPr lang="en-US"/>
              <a:t>Power Platform Development – </a:t>
            </a:r>
            <a:br>
              <a:rPr lang="en-US"/>
            </a:br>
            <a:r>
              <a:rPr lang="en-US"/>
              <a:t>Bi-weekly call</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dirty="0"/>
              <a:t>August 4</a:t>
            </a:r>
            <a:r>
              <a:rPr lang="en-US" baseline="30000" dirty="0"/>
              <a:t>th</a:t>
            </a:r>
            <a:r>
              <a:rPr lang="en-US" dirty="0"/>
              <a:t>, 2022</a:t>
            </a:r>
          </a:p>
        </p:txBody>
      </p:sp>
      <p:sp>
        <p:nvSpPr>
          <p:cNvPr id="4" name="Rectangle 3">
            <a:extLst>
              <a:ext uri="{FF2B5EF4-FFF2-40B4-BE49-F238E27FC236}">
                <a16:creationId xmlns:a16="http://schemas.microsoft.com/office/drawing/2014/main" id="{6D6A38F4-1DB0-4D3C-9D51-31CF9A1427E5}"/>
              </a:ext>
            </a:extLst>
          </p:cNvPr>
          <p:cNvSpPr/>
          <p:nvPr/>
        </p:nvSpPr>
        <p:spPr bwMode="auto">
          <a:xfrm rot="254576">
            <a:off x="7627038" y="287192"/>
            <a:ext cx="4635796" cy="917999"/>
          </a:xfrm>
          <a:prstGeom prst="rect">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000">
                <a:gradFill>
                  <a:gsLst>
                    <a:gs pos="0">
                      <a:srgbClr val="FFFFFF"/>
                    </a:gs>
                    <a:gs pos="100000">
                      <a:srgbClr val="FFFFFF"/>
                    </a:gs>
                  </a:gsLst>
                  <a:lin ang="5400000" scaled="0"/>
                </a:gradFill>
                <a:ea typeface="Segoe UI" pitchFamily="34" charset="0"/>
                <a:cs typeface="Segoe UI"/>
              </a:rPr>
              <a:t>David Warner (Microsoft)</a:t>
            </a:r>
            <a:endParaRPr lang="en-US" sz="2300" err="1">
              <a:gradFill>
                <a:gsLst>
                  <a:gs pos="0">
                    <a:srgbClr val="FFFFFF"/>
                  </a:gs>
                  <a:gs pos="100000">
                    <a:srgbClr val="FFFFFF"/>
                  </a:gs>
                </a:gsLst>
                <a:lin ang="5400000" scaled="0"/>
              </a:gradFill>
              <a:ea typeface="Segoe UI" pitchFamily="34" charset="0"/>
              <a:cs typeface="Segoe UI"/>
            </a:endParaRPr>
          </a:p>
        </p:txBody>
      </p:sp>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2C861E-93AA-4B5D-8907-782E4E0AF916}"/>
              </a:ext>
            </a:extLst>
          </p:cNvPr>
          <p:cNvSpPr txBox="1"/>
          <p:nvPr/>
        </p:nvSpPr>
        <p:spPr>
          <a:xfrm>
            <a:off x="400368" y="964194"/>
            <a:ext cx="8380394" cy="4708981"/>
          </a:xfrm>
          <a:prstGeom prst="rect">
            <a:avLst/>
          </a:prstGeom>
          <a:noFill/>
        </p:spPr>
        <p:txBody>
          <a:bodyPr wrap="square" lIns="182880" tIns="146304" rIns="182880" bIns="146304" rtlCol="0" anchor="t">
            <a:spAutoFit/>
          </a:bodyPr>
          <a:lstStyle/>
          <a:p>
            <a:pPr>
              <a:lnSpc>
                <a:spcPct val="90000"/>
              </a:lnSpc>
              <a:spcAft>
                <a:spcPts val="600"/>
              </a:spcAft>
            </a:pPr>
            <a:r>
              <a:rPr lang="en-US" sz="1400" dirty="0"/>
              <a:t>Site now has </a:t>
            </a:r>
            <a:r>
              <a:rPr lang="en-US" sz="1400" b="1" dirty="0"/>
              <a:t>158 scenarios</a:t>
            </a:r>
            <a:r>
              <a:rPr lang="en-US" sz="1400" dirty="0"/>
              <a:t> and </a:t>
            </a:r>
            <a:r>
              <a:rPr lang="en-US" sz="1400" b="1" dirty="0"/>
              <a:t>242 scripts</a:t>
            </a:r>
            <a:r>
              <a:rPr lang="en-US" sz="1400" dirty="0"/>
              <a:t>, using Microsoft Graph, CLI for Microsoft 365, PnP PowerShell, SPO Management Shell tooling and more…😁 AND samples integrated into "</a:t>
            </a:r>
            <a:r>
              <a:rPr lang="en-US" sz="1400" b="1" dirty="0"/>
              <a:t>Unified</a:t>
            </a:r>
            <a:r>
              <a:rPr lang="en-US" sz="1400" dirty="0"/>
              <a:t>" Solution Gallery</a:t>
            </a:r>
          </a:p>
          <a:p>
            <a:pPr>
              <a:lnSpc>
                <a:spcPct val="90000"/>
              </a:lnSpc>
              <a:spcAft>
                <a:spcPts val="600"/>
              </a:spcAft>
            </a:pPr>
            <a:r>
              <a:rPr lang="en-US" sz="1400" b="1" dirty="0"/>
              <a:t>Awesome Samples Include :</a:t>
            </a:r>
            <a:endParaRPr lang="en-US" sz="1400" dirty="0">
              <a:cs typeface="Segoe UI"/>
            </a:endParaRPr>
          </a:p>
          <a:p>
            <a:pPr>
              <a:lnSpc>
                <a:spcPct val="90000"/>
              </a:lnSpc>
              <a:spcAft>
                <a:spcPts val="600"/>
              </a:spcAft>
            </a:pPr>
            <a:r>
              <a:rPr lang="en-US" sz="1400" b="1" i="1" dirty="0">
                <a:solidFill>
                  <a:srgbClr val="6D6BC5"/>
                </a:solidFill>
              </a:rPr>
              <a:t>New scenario using PnP PowerShell</a:t>
            </a:r>
            <a:endParaRPr lang="en-US" sz="1400" b="1" i="1" dirty="0">
              <a:solidFill>
                <a:srgbClr val="6D6BC5"/>
              </a:solidFill>
              <a:cs typeface="Segoe UI"/>
            </a:endParaRPr>
          </a:p>
          <a:p>
            <a:pPr marL="285750" indent="-285750">
              <a:lnSpc>
                <a:spcPct val="90000"/>
              </a:lnSpc>
              <a:spcAft>
                <a:spcPts val="600"/>
              </a:spcAft>
              <a:buFont typeface="Arial" panose="020B0604020202020204" pitchFamily="34" charset="0"/>
              <a:buChar char="•"/>
            </a:pPr>
            <a:r>
              <a:rPr lang="en-US" sz="1400" dirty="0"/>
              <a:t>Update web part properties on modern pages by </a:t>
            </a:r>
            <a:r>
              <a:rPr lang="en-US" sz="1400" b="1" dirty="0" err="1"/>
              <a:t>Ramin</a:t>
            </a:r>
            <a:r>
              <a:rPr lang="en-US" sz="1400" b="1" dirty="0"/>
              <a:t> Ahmadi</a:t>
            </a:r>
          </a:p>
          <a:p>
            <a:pPr marL="285750" indent="-285750">
              <a:lnSpc>
                <a:spcPct val="90000"/>
              </a:lnSpc>
              <a:spcAft>
                <a:spcPts val="600"/>
              </a:spcAft>
              <a:buFont typeface="Arial" panose="020B0604020202020204" pitchFamily="34" charset="0"/>
              <a:buChar char="•"/>
            </a:pPr>
            <a:r>
              <a:rPr lang="en-US" sz="1400" dirty="0"/>
              <a:t>Export SharePoint Term Store terms to CSV by </a:t>
            </a:r>
            <a:r>
              <a:rPr lang="en-US" sz="1400" b="1" dirty="0" err="1"/>
              <a:t>Ramin</a:t>
            </a:r>
            <a:r>
              <a:rPr lang="en-US" sz="1400" b="1" dirty="0"/>
              <a:t> Ahmadi</a:t>
            </a:r>
          </a:p>
          <a:p>
            <a:pPr>
              <a:lnSpc>
                <a:spcPct val="90000"/>
              </a:lnSpc>
              <a:spcAft>
                <a:spcPts val="600"/>
              </a:spcAft>
            </a:pPr>
            <a:r>
              <a:rPr lang="en-US" sz="1400" b="1" i="1" dirty="0">
                <a:solidFill>
                  <a:srgbClr val="6D6BC5"/>
                </a:solidFill>
              </a:rPr>
              <a:t>New scenarios using CLI for Microsoft 365 Scripts</a:t>
            </a:r>
            <a:endParaRPr lang="en-US" sz="1400" b="1" i="1" dirty="0">
              <a:solidFill>
                <a:srgbClr val="6D6BC5"/>
              </a:solidFill>
              <a:cs typeface="Segoe UI"/>
            </a:endParaRPr>
          </a:p>
          <a:p>
            <a:pPr marL="285750" indent="-285750">
              <a:lnSpc>
                <a:spcPct val="90000"/>
              </a:lnSpc>
              <a:spcAft>
                <a:spcPts val="600"/>
              </a:spcAft>
              <a:buFont typeface="Arial" panose="020B0604020202020204" pitchFamily="34" charset="0"/>
              <a:buChar char="•"/>
            </a:pPr>
            <a:r>
              <a:rPr lang="en-US" sz="1400" dirty="0"/>
              <a:t>List external users across all sites and in what site groups by </a:t>
            </a:r>
            <a:r>
              <a:rPr lang="en-US" sz="1400" b="1" dirty="0"/>
              <a:t>Martin </a:t>
            </a:r>
            <a:r>
              <a:rPr lang="en-US" sz="1400" b="1" dirty="0" err="1"/>
              <a:t>Lingstuyl</a:t>
            </a:r>
            <a:r>
              <a:rPr lang="en-US" sz="1400" b="1" dirty="0"/>
              <a:t> </a:t>
            </a:r>
            <a:endParaRPr lang="en-US" sz="1400" dirty="0"/>
          </a:p>
          <a:p>
            <a:pPr>
              <a:lnSpc>
                <a:spcPct val="90000"/>
              </a:lnSpc>
              <a:spcAft>
                <a:spcPts val="600"/>
              </a:spcAft>
            </a:pPr>
            <a:r>
              <a:rPr lang="en-US" sz="1400" b="1" i="1" dirty="0">
                <a:solidFill>
                  <a:srgbClr val="6D6BC5"/>
                </a:solidFill>
              </a:rPr>
              <a:t>Updated Scenarios with CLI for Microsoft 365 Scripts</a:t>
            </a:r>
          </a:p>
          <a:p>
            <a:pPr marL="285750" indent="-285750">
              <a:lnSpc>
                <a:spcPct val="90000"/>
              </a:lnSpc>
              <a:spcAft>
                <a:spcPts val="600"/>
              </a:spcAft>
              <a:buFont typeface="Arial" panose="020B0604020202020204" pitchFamily="34" charset="0"/>
              <a:buChar char="•"/>
            </a:pPr>
            <a:r>
              <a:rPr lang="en-US" sz="1400" dirty="0"/>
              <a:t>List all external users in all site collections by </a:t>
            </a:r>
            <a:r>
              <a:rPr lang="en-US" sz="1400" b="1" dirty="0"/>
              <a:t>Martin </a:t>
            </a:r>
            <a:r>
              <a:rPr lang="en-US" sz="1400" b="1" dirty="0" err="1"/>
              <a:t>Lingstuyl</a:t>
            </a:r>
            <a:r>
              <a:rPr lang="en-US" sz="1400" b="1" dirty="0"/>
              <a:t> </a:t>
            </a:r>
          </a:p>
          <a:p>
            <a:pPr>
              <a:lnSpc>
                <a:spcPct val="90000"/>
              </a:lnSpc>
              <a:spcAft>
                <a:spcPts val="600"/>
              </a:spcAft>
            </a:pPr>
            <a:r>
              <a:rPr lang="en-US" sz="1400" b="1" i="1" dirty="0">
                <a:solidFill>
                  <a:srgbClr val="6D6BC5"/>
                </a:solidFill>
              </a:rPr>
              <a:t>Updated Scenarios with PnP PowerShell Scripts</a:t>
            </a:r>
          </a:p>
          <a:p>
            <a:pPr marL="285750" indent="-285750">
              <a:lnSpc>
                <a:spcPct val="90000"/>
              </a:lnSpc>
              <a:spcAft>
                <a:spcPts val="600"/>
              </a:spcAft>
              <a:buFont typeface="Arial" panose="020B0604020202020204" pitchFamily="34" charset="0"/>
              <a:buChar char="•"/>
            </a:pPr>
            <a:r>
              <a:rPr lang="en-US" sz="1400" dirty="0"/>
              <a:t>Copy Planner plan by </a:t>
            </a:r>
            <a:r>
              <a:rPr lang="en-US" sz="1400" b="1" dirty="0" err="1"/>
              <a:t>Reshmee</a:t>
            </a:r>
            <a:r>
              <a:rPr lang="en-US" sz="1400" b="1" dirty="0"/>
              <a:t> </a:t>
            </a:r>
            <a:r>
              <a:rPr lang="en-US" sz="1400" b="1" dirty="0" err="1"/>
              <a:t>Auckloo</a:t>
            </a:r>
            <a:endParaRPr lang="en-US" sz="1400" b="1" dirty="0"/>
          </a:p>
          <a:p>
            <a:pPr>
              <a:lnSpc>
                <a:spcPct val="90000"/>
              </a:lnSpc>
              <a:spcAft>
                <a:spcPts val="600"/>
              </a:spcAft>
            </a:pPr>
            <a:br>
              <a:rPr lang="en-US" sz="1400" dirty="0"/>
            </a:br>
            <a:r>
              <a:rPr lang="en-US" sz="1400" dirty="0"/>
              <a:t>We have    </a:t>
            </a:r>
            <a:r>
              <a:rPr lang="en-US" sz="1200" dirty="0">
                <a:solidFill>
                  <a:schemeClr val="bg2"/>
                </a:solidFill>
              </a:rPr>
              <a:t>good </a:t>
            </a:r>
            <a:r>
              <a:rPr lang="en-US" sz="1200" dirty="0" err="1">
                <a:solidFill>
                  <a:schemeClr val="bg2"/>
                </a:solidFill>
              </a:rPr>
              <a:t>firs</a:t>
            </a:r>
            <a:r>
              <a:rPr lang="en-US" sz="1400" dirty="0" err="1"/>
              <a:t>in</a:t>
            </a:r>
            <a:r>
              <a:rPr lang="en-US" sz="1400" dirty="0"/>
              <a:t> the GitHub Repo with sample ideas of scripts that you could contribute to </a:t>
            </a:r>
            <a:r>
              <a:rPr lang="en-US" sz="1400" dirty="0">
                <a:sym typeface="Wingdings" panose="05000000000000000000" pitchFamily="2" charset="2"/>
              </a:rPr>
              <a:t> </a:t>
            </a:r>
            <a:r>
              <a:rPr lang="en-US" sz="1400" dirty="0"/>
              <a:t> </a:t>
            </a:r>
            <a:r>
              <a:rPr lang="en-US" sz="1400" b="1" i="1" dirty="0"/>
              <a:t>https://github.com/pnp/script-samples</a:t>
            </a:r>
          </a:p>
          <a:p>
            <a:pPr>
              <a:lnSpc>
                <a:spcPct val="90000"/>
              </a:lnSpc>
              <a:spcAft>
                <a:spcPts val="600"/>
              </a:spcAft>
            </a:pPr>
            <a:br>
              <a:rPr lang="en-US" sz="1400" b="1" dirty="0"/>
            </a:br>
            <a:r>
              <a:rPr lang="en-US" sz="1400" u="sng" dirty="0"/>
              <a:t>Thank you</a:t>
            </a:r>
            <a:r>
              <a:rPr lang="en-US" sz="1400" dirty="0"/>
              <a:t> for your samples and contributions – your awesome and happy holidays!  👏</a:t>
            </a:r>
            <a:endParaRPr lang="en-US" sz="1400" b="1" i="1" dirty="0">
              <a:cs typeface="Segoe UI"/>
            </a:endParaRPr>
          </a:p>
        </p:txBody>
      </p:sp>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3"/>
          <a:stretch>
            <a:fillRect/>
          </a:stretch>
        </p:blipFill>
        <p:spPr>
          <a:xfrm>
            <a:off x="515558" y="6216916"/>
            <a:ext cx="1635384" cy="601565"/>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555228" y="400799"/>
            <a:ext cx="4464103"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SCRIPT SAMPLES</a:t>
            </a:r>
          </a:p>
        </p:txBody>
      </p:sp>
      <p:sp>
        <p:nvSpPr>
          <p:cNvPr id="9" name="TextBox 8">
            <a:extLst>
              <a:ext uri="{FF2B5EF4-FFF2-40B4-BE49-F238E27FC236}">
                <a16:creationId xmlns:a16="http://schemas.microsoft.com/office/drawing/2014/main" id="{6F13BE12-2AE9-47B0-853F-2C936C8353C9}"/>
              </a:ext>
            </a:extLst>
          </p:cNvPr>
          <p:cNvSpPr txBox="1"/>
          <p:nvPr/>
        </p:nvSpPr>
        <p:spPr>
          <a:xfrm>
            <a:off x="9777496" y="5860841"/>
            <a:ext cx="5083792" cy="766364"/>
          </a:xfrm>
          <a:prstGeom prst="rect">
            <a:avLst/>
          </a:prstGeom>
          <a:noFill/>
        </p:spPr>
        <p:txBody>
          <a:bodyPr wrap="square" lIns="182880" tIns="146304" rIns="182880" bIns="146304" rtlCol="0">
            <a:spAutoFit/>
          </a:bodyPr>
          <a:lstStyle/>
          <a:p>
            <a:pPr>
              <a:lnSpc>
                <a:spcPct val="90000"/>
              </a:lnSpc>
              <a:spcAft>
                <a:spcPts val="600"/>
              </a:spcAft>
            </a:pPr>
            <a:br>
              <a:rPr lang="en-US" sz="1600" i="1"/>
            </a:br>
            <a:r>
              <a:rPr lang="en-US"/>
              <a:t>aka.ms/script-samples </a:t>
            </a:r>
          </a:p>
        </p:txBody>
      </p:sp>
      <p:pic>
        <p:nvPicPr>
          <p:cNvPr id="13" name="Picture 12">
            <a:extLst>
              <a:ext uri="{FF2B5EF4-FFF2-40B4-BE49-F238E27FC236}">
                <a16:creationId xmlns:a16="http://schemas.microsoft.com/office/drawing/2014/main" id="{D2D6F3CD-D790-8723-579E-EAE6646F8565}"/>
              </a:ext>
            </a:extLst>
          </p:cNvPr>
          <p:cNvPicPr>
            <a:picLocks noChangeAspect="1"/>
          </p:cNvPicPr>
          <p:nvPr/>
        </p:nvPicPr>
        <p:blipFill>
          <a:blip r:embed="rId4"/>
          <a:stretch>
            <a:fillRect/>
          </a:stretch>
        </p:blipFill>
        <p:spPr>
          <a:xfrm>
            <a:off x="9310531" y="1355094"/>
            <a:ext cx="6836568" cy="4505747"/>
          </a:xfrm>
          <a:prstGeom prst="rect">
            <a:avLst/>
          </a:prstGeom>
        </p:spPr>
      </p:pic>
      <p:sp>
        <p:nvSpPr>
          <p:cNvPr id="11" name="TextBox 10">
            <a:extLst>
              <a:ext uri="{FF2B5EF4-FFF2-40B4-BE49-F238E27FC236}">
                <a16:creationId xmlns:a16="http://schemas.microsoft.com/office/drawing/2014/main" id="{B880F53A-137F-4989-B71F-5FF51F5D7946}"/>
              </a:ext>
            </a:extLst>
          </p:cNvPr>
          <p:cNvSpPr txBox="1"/>
          <p:nvPr/>
        </p:nvSpPr>
        <p:spPr>
          <a:xfrm>
            <a:off x="6838110" y="339274"/>
            <a:ext cx="5598365" cy="584775"/>
          </a:xfrm>
          <a:prstGeom prst="rect">
            <a:avLst/>
          </a:prstGeom>
          <a:noFill/>
        </p:spPr>
        <p:txBody>
          <a:bodyPr wrap="square">
            <a:spAutoFit/>
          </a:bodyPr>
          <a:lstStyle/>
          <a:p>
            <a:pPr algn="ctr"/>
            <a:r>
              <a:rPr lang="en-US" sz="1600" i="1"/>
              <a:t>One centralized location for all scripts for helping your day-to-day life. Contribution's welcome!</a:t>
            </a:r>
          </a:p>
        </p:txBody>
      </p:sp>
      <p:pic>
        <p:nvPicPr>
          <p:cNvPr id="12" name="Picture 11" descr="A blue sign with white text&#10;&#10;Description automatically generated with medium confidence">
            <a:extLst>
              <a:ext uri="{FF2B5EF4-FFF2-40B4-BE49-F238E27FC236}">
                <a16:creationId xmlns:a16="http://schemas.microsoft.com/office/drawing/2014/main" id="{57896A9D-9CD7-49A7-BB05-814444661BD1}"/>
              </a:ext>
            </a:extLst>
          </p:cNvPr>
          <p:cNvPicPr>
            <a:picLocks noChangeAspect="1"/>
          </p:cNvPicPr>
          <p:nvPr/>
        </p:nvPicPr>
        <p:blipFill>
          <a:blip r:embed="rId5"/>
          <a:stretch>
            <a:fillRect/>
          </a:stretch>
        </p:blipFill>
        <p:spPr>
          <a:xfrm>
            <a:off x="7656221" y="5682185"/>
            <a:ext cx="1152381" cy="1152381"/>
          </a:xfrm>
          <a:prstGeom prst="rect">
            <a:avLst/>
          </a:prstGeom>
        </p:spPr>
      </p:pic>
      <p:grpSp>
        <p:nvGrpSpPr>
          <p:cNvPr id="7" name="Group 6">
            <a:extLst>
              <a:ext uri="{FF2B5EF4-FFF2-40B4-BE49-F238E27FC236}">
                <a16:creationId xmlns:a16="http://schemas.microsoft.com/office/drawing/2014/main" id="{D295B37A-F625-F687-484F-FA3243043BE3}"/>
              </a:ext>
            </a:extLst>
          </p:cNvPr>
          <p:cNvGrpSpPr/>
          <p:nvPr/>
        </p:nvGrpSpPr>
        <p:grpSpPr>
          <a:xfrm>
            <a:off x="14152516" y="6209921"/>
            <a:ext cx="1417544" cy="307777"/>
            <a:chOff x="1361109" y="5187356"/>
            <a:chExt cx="1417544" cy="307777"/>
          </a:xfrm>
        </p:grpSpPr>
        <p:sp>
          <p:nvSpPr>
            <p:cNvPr id="6" name="Rectangle: Rounded Corners 5">
              <a:extLst>
                <a:ext uri="{FF2B5EF4-FFF2-40B4-BE49-F238E27FC236}">
                  <a16:creationId xmlns:a16="http://schemas.microsoft.com/office/drawing/2014/main" id="{6537AB06-6AF5-83C9-ECA7-191C38FA85A0}"/>
                </a:ext>
              </a:extLst>
            </p:cNvPr>
            <p:cNvSpPr/>
            <p:nvPr/>
          </p:nvSpPr>
          <p:spPr bwMode="auto">
            <a:xfrm>
              <a:off x="1361109" y="5264995"/>
              <a:ext cx="1222534" cy="207169"/>
            </a:xfrm>
            <a:prstGeom prst="roundRect">
              <a:avLst>
                <a:gd name="adj" fmla="val 50000"/>
              </a:avLst>
            </a:prstGeom>
            <a:solidFill>
              <a:srgbClr val="705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44091CA1-AFDF-2C35-09B6-9B0C97F5347C}"/>
                </a:ext>
              </a:extLst>
            </p:cNvPr>
            <p:cNvSpPr txBox="1"/>
            <p:nvPr/>
          </p:nvSpPr>
          <p:spPr>
            <a:xfrm>
              <a:off x="1378665" y="5187356"/>
              <a:ext cx="1399988" cy="307777"/>
            </a:xfrm>
            <a:prstGeom prst="rect">
              <a:avLst/>
            </a:prstGeom>
            <a:noFill/>
          </p:spPr>
          <p:txBody>
            <a:bodyPr wrap="square">
              <a:spAutoFit/>
            </a:bodyPr>
            <a:lstStyle/>
            <a:p>
              <a:r>
                <a:rPr lang="en-US" sz="1200">
                  <a:solidFill>
                    <a:schemeClr val="bg2"/>
                  </a:solidFill>
                </a:rPr>
                <a:t>good first issue</a:t>
              </a:r>
              <a:r>
                <a:rPr lang="en-US" sz="1400">
                  <a:solidFill>
                    <a:schemeClr val="bg2"/>
                  </a:solidFill>
                </a:rPr>
                <a:t> </a:t>
              </a:r>
              <a:endParaRPr lang="en-GB" sz="1200"/>
            </a:p>
          </p:txBody>
        </p:sp>
      </p:gr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8836441" y="978186"/>
            <a:ext cx="7687053"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pic>
        <p:nvPicPr>
          <p:cNvPr id="17" name="Picture 16">
            <a:extLst>
              <a:ext uri="{FF2B5EF4-FFF2-40B4-BE49-F238E27FC236}">
                <a16:creationId xmlns:a16="http://schemas.microsoft.com/office/drawing/2014/main" id="{BC3C7ECF-97D7-8EF6-2FE6-3B161E4655AC}"/>
              </a:ext>
            </a:extLst>
          </p:cNvPr>
          <p:cNvPicPr>
            <a:picLocks noChangeAspect="1"/>
          </p:cNvPicPr>
          <p:nvPr/>
        </p:nvPicPr>
        <p:blipFill rotWithShape="1">
          <a:blip r:embed="rId7"/>
          <a:srcRect l="4432" t="16614" r="4378" b="10020"/>
          <a:stretch/>
        </p:blipFill>
        <p:spPr>
          <a:xfrm>
            <a:off x="1287780" y="4638040"/>
            <a:ext cx="731520" cy="193040"/>
          </a:xfrm>
          <a:prstGeom prst="rect">
            <a:avLst/>
          </a:prstGeom>
        </p:spPr>
      </p:pic>
    </p:spTree>
    <p:extLst>
      <p:ext uri="{BB962C8B-B14F-4D97-AF65-F5344CB8AC3E}">
        <p14:creationId xmlns:p14="http://schemas.microsoft.com/office/powerpoint/2010/main" val="13747691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bbon: Tilted Up 20">
            <a:extLst>
              <a:ext uri="{FF2B5EF4-FFF2-40B4-BE49-F238E27FC236}">
                <a16:creationId xmlns:a16="http://schemas.microsoft.com/office/drawing/2014/main" id="{4A933F16-4C0B-478D-BD49-5C11797B0365}"/>
              </a:ext>
            </a:extLst>
          </p:cNvPr>
          <p:cNvSpPr/>
          <p:nvPr/>
        </p:nvSpPr>
        <p:spPr bwMode="auto">
          <a:xfrm>
            <a:off x="-2943136" y="7416627"/>
            <a:ext cx="9913120" cy="1162206"/>
          </a:xfrm>
          <a:prstGeom prst="ribbon2">
            <a:avLst>
              <a:gd name="adj1" fmla="val 8200"/>
              <a:gd name="adj2" fmla="val 7202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spcBef>
                <a:spcPct val="0"/>
              </a:spcBef>
              <a:spcAft>
                <a:spcPct val="0"/>
              </a:spcAft>
            </a:pPr>
            <a:r>
              <a:rPr lang="en-US" sz="2400" b="1">
                <a:gradFill>
                  <a:gsLst>
                    <a:gs pos="0">
                      <a:srgbClr val="FFFFFF"/>
                    </a:gs>
                    <a:gs pos="100000">
                      <a:srgbClr val="FFFFFF"/>
                    </a:gs>
                  </a:gsLst>
                  <a:lin ang="5400000" scaled="0"/>
                </a:gradFill>
                <a:cs typeface="Segoe UI"/>
              </a:rPr>
              <a:t>banner</a:t>
            </a:r>
            <a:endParaRPr lang="en-US"/>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a:effectLst/>
        </p:spPr>
        <p:txBody>
          <a:bodyPr/>
          <a:lstStyle/>
          <a:p>
            <a:r>
              <a:rPr lang="en-US">
                <a:cs typeface="Segoe UI"/>
              </a:rPr>
              <a:t>Microsoft Teams Samples</a:t>
            </a:r>
            <a:endParaRPr lang="en-US"/>
          </a:p>
        </p:txBody>
      </p:sp>
      <p:pic>
        <p:nvPicPr>
          <p:cNvPr id="31" name="Picture 30" descr="Icon&#10;&#10;Description automatically generated">
            <a:extLst>
              <a:ext uri="{FF2B5EF4-FFF2-40B4-BE49-F238E27FC236}">
                <a16:creationId xmlns:a16="http://schemas.microsoft.com/office/drawing/2014/main" id="{4C7FADD1-F7BC-421C-A03F-D4F2AE8B4A00}"/>
              </a:ext>
            </a:extLst>
          </p:cNvPr>
          <p:cNvPicPr>
            <a:picLocks noChangeAspect="1"/>
          </p:cNvPicPr>
          <p:nvPr/>
        </p:nvPicPr>
        <p:blipFill>
          <a:blip r:embed="rId3"/>
          <a:stretch>
            <a:fillRect/>
          </a:stretch>
        </p:blipFill>
        <p:spPr>
          <a:xfrm>
            <a:off x="272272" y="332892"/>
            <a:ext cx="759265" cy="691962"/>
          </a:xfrm>
          <a:prstGeom prst="rect">
            <a:avLst/>
          </a:prstGeom>
        </p:spPr>
      </p:pic>
      <p:grpSp>
        <p:nvGrpSpPr>
          <p:cNvPr id="18" name="Group 17">
            <a:extLst>
              <a:ext uri="{FF2B5EF4-FFF2-40B4-BE49-F238E27FC236}">
                <a16:creationId xmlns:a16="http://schemas.microsoft.com/office/drawing/2014/main" id="{E1AA032F-FCC3-4E1F-9E5D-1CA44F6FE359}"/>
              </a:ext>
            </a:extLst>
          </p:cNvPr>
          <p:cNvGrpSpPr/>
          <p:nvPr/>
        </p:nvGrpSpPr>
        <p:grpSpPr>
          <a:xfrm rot="627680">
            <a:off x="-4020690" y="4210741"/>
            <a:ext cx="4065034" cy="3379458"/>
            <a:chOff x="10615287" y="6730435"/>
            <a:chExt cx="2633663" cy="2633663"/>
          </a:xfrm>
        </p:grpSpPr>
        <p:pic>
          <p:nvPicPr>
            <p:cNvPr id="13" name="Graphic 12" descr="Sign outline">
              <a:extLst>
                <a:ext uri="{FF2B5EF4-FFF2-40B4-BE49-F238E27FC236}">
                  <a16:creationId xmlns:a16="http://schemas.microsoft.com/office/drawing/2014/main" id="{3C172019-700A-4C06-A5C6-0DCBE281A1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5287" y="6730435"/>
              <a:ext cx="2633663" cy="2633663"/>
            </a:xfrm>
            <a:prstGeom prst="rect">
              <a:avLst/>
            </a:prstGeom>
          </p:spPr>
        </p:pic>
        <p:sp>
          <p:nvSpPr>
            <p:cNvPr id="14" name="Rectangle: Rounded Corners 13">
              <a:extLst>
                <a:ext uri="{FF2B5EF4-FFF2-40B4-BE49-F238E27FC236}">
                  <a16:creationId xmlns:a16="http://schemas.microsoft.com/office/drawing/2014/main" id="{785C1A60-E1EF-4C62-9545-5AE9536F570D}"/>
                </a:ext>
              </a:extLst>
            </p:cNvPr>
            <p:cNvSpPr/>
            <p:nvPr/>
          </p:nvSpPr>
          <p:spPr bwMode="auto">
            <a:xfrm>
              <a:off x="11205586" y="7217358"/>
              <a:ext cx="1454150" cy="1000125"/>
            </a:xfrm>
            <a:prstGeom prst="roundRect">
              <a:avLst>
                <a:gd name="adj" fmla="val 81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a:solidFill>
                    <a:srgbClr val="0A375E"/>
                  </a:solidFill>
                  <a:ea typeface="Segoe UI" pitchFamily="34" charset="0"/>
                  <a:cs typeface="Segoe UI" pitchFamily="34" charset="0"/>
                </a:rPr>
                <a:t>SAMPLES WANTED!</a:t>
              </a:r>
            </a:p>
          </p:txBody>
        </p:sp>
      </p:grpSp>
      <p:pic>
        <p:nvPicPr>
          <p:cNvPr id="34" name="Parker" descr="A picture containing logo&#10;&#10;Description automatically generated">
            <a:extLst>
              <a:ext uri="{FF2B5EF4-FFF2-40B4-BE49-F238E27FC236}">
                <a16:creationId xmlns:a16="http://schemas.microsoft.com/office/drawing/2014/main" id="{2981E338-2304-4241-B786-78E822ABFB7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43939" y1="23401" x2="43939" y2="23401"/>
                        <a14:foregroundMark x1="34091" y1="23869" x2="34091" y2="23869"/>
                        <a14:foregroundMark x1="26515" y1="35881" x2="26515" y2="35881"/>
                        <a14:foregroundMark x1="32576" y1="42746" x2="32576" y2="42746"/>
                        <a14:foregroundMark x1="25000" y1="72075" x2="25000" y2="72075"/>
                        <a14:foregroundMark x1="25000" y1="71763" x2="25000" y2="71763"/>
                        <a14:foregroundMark x1="23939" y1="37285" x2="23939" y2="37285"/>
                        <a14:foregroundMark x1="20000" y1="50078" x2="20000" y2="50078"/>
                        <a14:foregroundMark x1="18333" y1="63651" x2="18333" y2="63651"/>
                        <a14:foregroundMark x1="23636" y1="75819" x2="23636" y2="75819"/>
                        <a14:foregroundMark x1="26212" y1="78783" x2="26212" y2="78783"/>
                        <a14:foregroundMark x1="49394" y1="24805" x2="49394" y2="24805"/>
                        <a14:foregroundMark x1="39394" y1="22309" x2="39394" y2="22309"/>
                        <a14:foregroundMark x1="60303" y1="41810" x2="60303" y2="41810"/>
                        <a14:foregroundMark x1="47576" y1="72075" x2="47576" y2="72075"/>
                        <a14:foregroundMark x1="37121" y1="71763" x2="37121" y2="71763"/>
                      </a14:backgroundRemoval>
                    </a14:imgEffect>
                  </a14:imgLayer>
                </a14:imgProps>
              </a:ext>
            </a:extLst>
          </a:blip>
          <a:srcRect l="12926" t="7315" r="28700"/>
          <a:stretch/>
        </p:blipFill>
        <p:spPr>
          <a:xfrm>
            <a:off x="778699" y="3114630"/>
            <a:ext cx="2303682" cy="3547003"/>
          </a:xfrm>
          <a:prstGeom prst="rect">
            <a:avLst/>
          </a:prstGeom>
        </p:spPr>
      </p:pic>
      <p:grpSp>
        <p:nvGrpSpPr>
          <p:cNvPr id="12" name="Group 11">
            <a:extLst>
              <a:ext uri="{FF2B5EF4-FFF2-40B4-BE49-F238E27FC236}">
                <a16:creationId xmlns:a16="http://schemas.microsoft.com/office/drawing/2014/main" id="{B58524CF-339E-A9E2-231F-2FFF52E94176}"/>
              </a:ext>
            </a:extLst>
          </p:cNvPr>
          <p:cNvGrpSpPr/>
          <p:nvPr/>
        </p:nvGrpSpPr>
        <p:grpSpPr>
          <a:xfrm>
            <a:off x="7583308" y="7482038"/>
            <a:ext cx="5373868" cy="2573618"/>
            <a:chOff x="7989708" y="5160682"/>
            <a:chExt cx="5373868" cy="2573618"/>
          </a:xfrm>
        </p:grpSpPr>
        <p:sp>
          <p:nvSpPr>
            <p:cNvPr id="10" name="Oval 9">
              <a:extLst>
                <a:ext uri="{FF2B5EF4-FFF2-40B4-BE49-F238E27FC236}">
                  <a16:creationId xmlns:a16="http://schemas.microsoft.com/office/drawing/2014/main" id="{C8C3BE2D-CBAF-6156-BB33-208762A68DF0}"/>
                </a:ext>
              </a:extLst>
            </p:cNvPr>
            <p:cNvSpPr/>
            <p:nvPr/>
          </p:nvSpPr>
          <p:spPr bwMode="auto">
            <a:xfrm>
              <a:off x="7989708" y="5160682"/>
              <a:ext cx="5373868" cy="2573618"/>
            </a:xfrm>
            <a:prstGeom prst="ellipse">
              <a:avLst/>
            </a:prstGeom>
            <a:solidFill>
              <a:srgbClr val="404E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text&#10;&#10;Description automatically generated">
              <a:extLst>
                <a:ext uri="{FF2B5EF4-FFF2-40B4-BE49-F238E27FC236}">
                  <a16:creationId xmlns:a16="http://schemas.microsoft.com/office/drawing/2014/main" id="{CE1B20E3-5EF1-4E76-A5A8-D24F8530AA02}"/>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t="-1" r="20678" b="26979"/>
            <a:stretch/>
          </p:blipFill>
          <p:spPr>
            <a:xfrm>
              <a:off x="10104406" y="6687032"/>
              <a:ext cx="304159" cy="541258"/>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170C1AF6-3F0C-428A-AE06-EF743D12E55C}"/>
                </a:ext>
              </a:extLst>
            </p:cNvPr>
            <p:cNvPicPr>
              <a:picLocks noChangeAspect="1"/>
            </p:cNvPicPr>
            <p:nvPr/>
          </p:nvPicPr>
          <p:blipFill>
            <a:blip r:embed="rId10">
              <a:clrChange>
                <a:clrFrom>
                  <a:srgbClr val="FFFFFF"/>
                </a:clrFrom>
                <a:clrTo>
                  <a:srgbClr val="FFFFFF">
                    <a:alpha val="0"/>
                  </a:srgbClr>
                </a:clrTo>
              </a:clrChange>
              <a:extLst>
                <a:ext uri="{837473B0-CC2E-450A-ABE3-18F120FF3D39}">
                  <a1611:picAttrSrcUrl xmlns:a1611="http://schemas.microsoft.com/office/drawing/2016/11/main" r:id="rId11"/>
                </a:ext>
              </a:extLst>
            </a:blip>
            <a:stretch>
              <a:fillRect/>
            </a:stretch>
          </p:blipFill>
          <p:spPr>
            <a:xfrm>
              <a:off x="9076891" y="6742980"/>
              <a:ext cx="840328" cy="474379"/>
            </a:xfrm>
            <a:prstGeom prst="rect">
              <a:avLst/>
            </a:prstGeom>
          </p:spPr>
        </p:pic>
        <p:pic>
          <p:nvPicPr>
            <p:cNvPr id="27" name="Picture 26" descr="Icon&#10;&#10;Description automatically generated">
              <a:extLst>
                <a:ext uri="{FF2B5EF4-FFF2-40B4-BE49-F238E27FC236}">
                  <a16:creationId xmlns:a16="http://schemas.microsoft.com/office/drawing/2014/main" id="{01B97224-BEAA-4F11-B7C3-8CE061C5144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0595752" y="6756707"/>
              <a:ext cx="446926" cy="446926"/>
            </a:xfrm>
            <a:prstGeom prst="rect">
              <a:avLst/>
            </a:prstGeom>
          </p:spPr>
        </p:pic>
        <p:pic>
          <p:nvPicPr>
            <p:cNvPr id="32" name="Picture 31" descr="Logo&#10;&#10;Description automatically generated">
              <a:extLst>
                <a:ext uri="{FF2B5EF4-FFF2-40B4-BE49-F238E27FC236}">
                  <a16:creationId xmlns:a16="http://schemas.microsoft.com/office/drawing/2014/main" id="{F60446CF-95C1-4692-9825-2C2DAC0A38AC}"/>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11229865" y="6699250"/>
              <a:ext cx="498100" cy="498100"/>
            </a:xfrm>
            <a:prstGeom prst="rect">
              <a:avLst/>
            </a:prstGeom>
          </p:spPr>
        </p:pic>
        <p:pic>
          <p:nvPicPr>
            <p:cNvPr id="37" name="Picture 36" descr="A picture containing text, clipart&#10;&#10;Description automatically generated">
              <a:extLst>
                <a:ext uri="{FF2B5EF4-FFF2-40B4-BE49-F238E27FC236}">
                  <a16:creationId xmlns:a16="http://schemas.microsoft.com/office/drawing/2014/main" id="{B9B5757A-3146-4AD6-9304-345E34EDBF47}"/>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1915153" y="6699251"/>
              <a:ext cx="498099" cy="498099"/>
            </a:xfrm>
            <a:prstGeom prst="rect">
              <a:avLst/>
            </a:prstGeom>
          </p:spPr>
        </p:pic>
        <p:sp>
          <p:nvSpPr>
            <p:cNvPr id="23" name="TextBox 22">
              <a:extLst>
                <a:ext uri="{FF2B5EF4-FFF2-40B4-BE49-F238E27FC236}">
                  <a16:creationId xmlns:a16="http://schemas.microsoft.com/office/drawing/2014/main" id="{28A9E018-01EE-7D58-12DB-A2ADA187BC5C}"/>
                </a:ext>
              </a:extLst>
            </p:cNvPr>
            <p:cNvSpPr txBox="1"/>
            <p:nvPr/>
          </p:nvSpPr>
          <p:spPr>
            <a:xfrm rot="21392870">
              <a:off x="8784670" y="5445216"/>
              <a:ext cx="3321092" cy="1258806"/>
            </a:xfrm>
            <a:prstGeom prst="rect">
              <a:avLst/>
            </a:prstGeom>
            <a:noFill/>
          </p:spPr>
          <p:txBody>
            <a:bodyPr wrap="square" lIns="182880" tIns="146304" rIns="182880" bIns="146304" rtlCol="0" anchor="t">
              <a:spAutoFit/>
            </a:bodyPr>
            <a:lstStyle/>
            <a:p>
              <a:pPr>
                <a:lnSpc>
                  <a:spcPct val="90000"/>
                </a:lnSpc>
                <a:spcAft>
                  <a:spcPts val="600"/>
                </a:spcAft>
              </a:pPr>
              <a:r>
                <a:rPr lang="en-US" sz="1600">
                  <a:solidFill>
                    <a:schemeClr val="bg1"/>
                  </a:solidFill>
                  <a:sym typeface="Wingdings" panose="05000000000000000000" pitchFamily="2" charset="2"/>
                </a:rPr>
                <a:t>Ch</a:t>
              </a:r>
              <a:r>
                <a:rPr lang="en-US" sz="1600">
                  <a:solidFill>
                    <a:schemeClr val="bg2"/>
                  </a:solidFill>
                  <a:sym typeface="Wingdings" panose="05000000000000000000" pitchFamily="2" charset="2"/>
                </a:rPr>
                <a:t>eck out all the samples!</a:t>
              </a:r>
              <a:br>
                <a:rPr lang="en-US" sz="1600">
                  <a:solidFill>
                    <a:schemeClr val="bg2"/>
                  </a:solidFill>
                </a:rPr>
              </a:br>
              <a:r>
                <a:rPr lang="en-US" sz="1600" u="sng">
                  <a:solidFill>
                    <a:schemeClr val="bg2"/>
                  </a:solidFill>
                  <a:sym typeface="Wingdings" panose="05000000000000000000" pitchFamily="2" charset="2"/>
                </a:rPr>
                <a:t>https://aka.ms/m365-samples</a:t>
              </a:r>
              <a:endParaRPr lang="en-US" sz="1600" u="sng">
                <a:solidFill>
                  <a:schemeClr val="bg2"/>
                </a:solidFill>
                <a:cs typeface="Segoe UI"/>
              </a:endParaRPr>
            </a:p>
            <a:p>
              <a:pPr>
                <a:lnSpc>
                  <a:spcPct val="90000"/>
                </a:lnSpc>
                <a:spcAft>
                  <a:spcPts val="600"/>
                </a:spcAft>
              </a:pPr>
              <a:r>
                <a:rPr lang="en-US" sz="1600">
                  <a:solidFill>
                    <a:schemeClr val="bg2"/>
                  </a:solidFill>
                  <a:sym typeface="Wingdings" panose="05000000000000000000" pitchFamily="2" charset="2"/>
                </a:rPr>
                <a:t>Teams samples w/filtering</a:t>
              </a:r>
              <a:br>
                <a:rPr lang="en-US" sz="1600">
                  <a:solidFill>
                    <a:schemeClr val="bg2"/>
                  </a:solidFill>
                </a:rPr>
              </a:br>
              <a:r>
                <a:rPr lang="en-US" sz="1600" u="sng">
                  <a:solidFill>
                    <a:schemeClr val="bg2"/>
                  </a:solidFill>
                  <a:sym typeface="Wingdings" panose="05000000000000000000" pitchFamily="2" charset="2"/>
                </a:rPr>
                <a:t>https://aka.ms/teams-samples </a:t>
              </a:r>
              <a:endParaRPr lang="en-US" sz="1600" u="sng">
                <a:solidFill>
                  <a:schemeClr val="bg2"/>
                </a:solidFill>
                <a:cs typeface="Segoe UI"/>
              </a:endParaRPr>
            </a:p>
          </p:txBody>
        </p:sp>
      </p:grpSp>
      <p:sp>
        <p:nvSpPr>
          <p:cNvPr id="20" name="TextBox 19">
            <a:extLst>
              <a:ext uri="{FF2B5EF4-FFF2-40B4-BE49-F238E27FC236}">
                <a16:creationId xmlns:a16="http://schemas.microsoft.com/office/drawing/2014/main" id="{5EFBFC6A-3B9F-91B3-7601-07FC4BCAD51F}"/>
              </a:ext>
            </a:extLst>
          </p:cNvPr>
          <p:cNvSpPr txBox="1"/>
          <p:nvPr/>
        </p:nvSpPr>
        <p:spPr>
          <a:xfrm>
            <a:off x="6170842" y="7908997"/>
            <a:ext cx="4648373" cy="359483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sym typeface="Wingdings" panose="05000000000000000000" pitchFamily="2" charset="2"/>
              </a:rPr>
              <a:t>Got a cool Teams app to share?</a:t>
            </a:r>
          </a:p>
          <a:p>
            <a:pPr>
              <a:lnSpc>
                <a:spcPct val="90000"/>
              </a:lnSpc>
              <a:spcAft>
                <a:spcPts val="600"/>
              </a:spcAft>
            </a:pPr>
            <a:r>
              <a:rPr lang="en-US" sz="2400" dirty="0">
                <a:gradFill>
                  <a:gsLst>
                    <a:gs pos="2917">
                      <a:schemeClr val="tx1"/>
                    </a:gs>
                    <a:gs pos="30000">
                      <a:schemeClr val="tx1"/>
                    </a:gs>
                  </a:gsLst>
                  <a:lin ang="5400000" scaled="0"/>
                </a:gradFill>
                <a:sym typeface="Wingdings" panose="05000000000000000000" pitchFamily="2" charset="2"/>
              </a:rPr>
              <a:t>Please contribute – or make use of the samples yourself!</a:t>
            </a:r>
          </a:p>
          <a:p>
            <a:pPr>
              <a:lnSpc>
                <a:spcPct val="90000"/>
              </a:lnSpc>
              <a:spcAft>
                <a:spcPts val="600"/>
              </a:spcAft>
            </a:pPr>
            <a:br>
              <a:rPr lang="en-US" sz="2400" dirty="0">
                <a:gradFill>
                  <a:gsLst>
                    <a:gs pos="2917">
                      <a:schemeClr val="tx1"/>
                    </a:gs>
                    <a:gs pos="30000">
                      <a:schemeClr val="tx1"/>
                    </a:gs>
                  </a:gsLst>
                  <a:lin ang="5400000" scaled="0"/>
                </a:gradFill>
                <a:sym typeface="Wingdings" panose="05000000000000000000" pitchFamily="2" charset="2"/>
              </a:rPr>
            </a:br>
            <a:r>
              <a:rPr lang="en-US" sz="2400" dirty="0">
                <a:gradFill>
                  <a:gsLst>
                    <a:gs pos="2917">
                      <a:schemeClr val="tx1"/>
                    </a:gs>
                    <a:gs pos="30000">
                      <a:schemeClr val="tx1"/>
                    </a:gs>
                  </a:gsLst>
                  <a:lin ang="5400000" scaled="0"/>
                </a:gradFill>
                <a:sym typeface="Wingdings" panose="05000000000000000000" pitchFamily="2" charset="2"/>
              </a:rPr>
              <a:t>All the samples are at</a:t>
            </a:r>
            <a:br>
              <a:rPr lang="en-US" sz="2400" dirty="0">
                <a:gradFill>
                  <a:gsLst>
                    <a:gs pos="2917">
                      <a:schemeClr val="tx1"/>
                    </a:gs>
                    <a:gs pos="30000">
                      <a:schemeClr val="tx1"/>
                    </a:gs>
                  </a:gsLst>
                  <a:lin ang="5400000" scaled="0"/>
                </a:gradFill>
                <a:sym typeface="Wingdings" panose="05000000000000000000" pitchFamily="2" charset="2"/>
              </a:rPr>
            </a:br>
            <a:r>
              <a:rPr lang="en-US" sz="2400" dirty="0">
                <a:gradFill>
                  <a:gsLst>
                    <a:gs pos="2917">
                      <a:schemeClr val="tx1"/>
                    </a:gs>
                    <a:gs pos="30000">
                      <a:schemeClr val="tx1"/>
                    </a:gs>
                  </a:gsLst>
                  <a:lin ang="5400000" scaled="0"/>
                </a:gradFill>
                <a:sym typeface="Wingdings" panose="05000000000000000000" pitchFamily="2" charset="2"/>
                <a:hlinkClick r:id="rId18"/>
              </a:rPr>
              <a:t>https://aka.ms/m365-samples</a:t>
            </a: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sym typeface="Wingdings" panose="05000000000000000000" pitchFamily="2" charset="2"/>
              </a:rPr>
              <a:t>Teams samples w/filtering</a:t>
            </a:r>
            <a:br>
              <a:rPr lang="en-US" sz="2400" dirty="0">
                <a:gradFill>
                  <a:gsLst>
                    <a:gs pos="2917">
                      <a:schemeClr val="tx1"/>
                    </a:gs>
                    <a:gs pos="30000">
                      <a:schemeClr val="tx1"/>
                    </a:gs>
                  </a:gsLst>
                  <a:lin ang="5400000" scaled="0"/>
                </a:gradFill>
                <a:sym typeface="Wingdings" panose="05000000000000000000" pitchFamily="2" charset="2"/>
              </a:rPr>
            </a:br>
            <a:r>
              <a:rPr lang="en-US" sz="2400" dirty="0">
                <a:gradFill>
                  <a:gsLst>
                    <a:gs pos="2917">
                      <a:schemeClr val="tx1"/>
                    </a:gs>
                    <a:gs pos="30000">
                      <a:schemeClr val="tx1"/>
                    </a:gs>
                  </a:gsLst>
                  <a:lin ang="5400000" scaled="0"/>
                </a:gradFill>
                <a:sym typeface="Wingdings" panose="05000000000000000000" pitchFamily="2" charset="2"/>
                <a:hlinkClick r:id="rId19"/>
              </a:rPr>
              <a:t>https://aka.ms/teams-samples</a:t>
            </a:r>
            <a:r>
              <a:rPr lang="en-US" sz="2400" dirty="0">
                <a:gradFill>
                  <a:gsLst>
                    <a:gs pos="2917">
                      <a:schemeClr val="tx1"/>
                    </a:gs>
                    <a:gs pos="30000">
                      <a:schemeClr val="tx1"/>
                    </a:gs>
                  </a:gsLst>
                  <a:lin ang="5400000" scaled="0"/>
                </a:gradFill>
                <a:sym typeface="Wingdings" panose="05000000000000000000" pitchFamily="2" charset="2"/>
              </a:rPr>
              <a:t> </a:t>
            </a:r>
          </a:p>
        </p:txBody>
      </p:sp>
      <p:sp>
        <p:nvSpPr>
          <p:cNvPr id="6" name="TextBox 5">
            <a:extLst>
              <a:ext uri="{FF2B5EF4-FFF2-40B4-BE49-F238E27FC236}">
                <a16:creationId xmlns:a16="http://schemas.microsoft.com/office/drawing/2014/main" id="{E18DDE73-712D-4CAD-AC69-ADF9FEA81CA4}"/>
              </a:ext>
            </a:extLst>
          </p:cNvPr>
          <p:cNvSpPr txBox="1"/>
          <p:nvPr/>
        </p:nvSpPr>
        <p:spPr>
          <a:xfrm>
            <a:off x="4959044" y="2176143"/>
            <a:ext cx="7047808" cy="310854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Teams JavaScript SDK upgrade – Updated samples wanted!</a:t>
            </a:r>
            <a:br>
              <a:rPr lang="en-US" sz="2400" dirty="0">
                <a:gradFill>
                  <a:gsLst>
                    <a:gs pos="2917">
                      <a:schemeClr val="tx1"/>
                    </a:gs>
                    <a:gs pos="30000">
                      <a:schemeClr val="tx1"/>
                    </a:gs>
                  </a:gsLst>
                  <a:lin ang="5400000" scaled="0"/>
                </a:gradFill>
              </a:rPr>
            </a:br>
            <a:br>
              <a:rPr lang="en-US" sz="2400" dirty="0">
                <a:gradFill>
                  <a:gsLst>
                    <a:gs pos="2917">
                      <a:schemeClr val="tx1"/>
                    </a:gs>
                    <a:gs pos="30000">
                      <a:schemeClr val="tx1"/>
                    </a:gs>
                  </a:gsLst>
                  <a:lin ang="5400000" scaled="0"/>
                </a:gradFill>
              </a:rPr>
            </a:br>
            <a:r>
              <a:rPr lang="en-US" sz="2400" u="sng" dirty="0">
                <a:hlinkClick r:id="rId20"/>
              </a:rPr>
              <a:t>https://aka.ms/TeamsSDK-V2</a:t>
            </a:r>
            <a:r>
              <a:rPr lang="en-US" sz="2400" dirty="0">
                <a:gradFill>
                  <a:gsLst>
                    <a:gs pos="2917">
                      <a:schemeClr val="tx1"/>
                    </a:gs>
                    <a:gs pos="30000">
                      <a:schemeClr val="tx1"/>
                    </a:gs>
                  </a:gsLst>
                  <a:lin ang="5400000" scaled="0"/>
                </a:gradFill>
              </a:rPr>
              <a:t> </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hlinkClick r:id="rId21"/>
              </a:rPr>
              <a:t>https://aka.ms/TeamsSDK-V2-Community-Call</a:t>
            </a:r>
            <a:r>
              <a:rPr lang="en-US" sz="2400" dirty="0">
                <a:gradFill>
                  <a:gsLst>
                    <a:gs pos="2917">
                      <a:schemeClr val="tx1"/>
                    </a:gs>
                    <a:gs pos="30000">
                      <a:schemeClr val="tx1"/>
                    </a:gs>
                  </a:gsLst>
                  <a:lin ang="5400000" scaled="0"/>
                </a:gradFill>
              </a:rPr>
              <a:t> </a:t>
            </a:r>
            <a:br>
              <a:rPr lang="en-US" sz="2400" dirty="0">
                <a:gradFill>
                  <a:gsLst>
                    <a:gs pos="2917">
                      <a:schemeClr val="tx1"/>
                    </a:gs>
                    <a:gs pos="30000">
                      <a:schemeClr val="tx1"/>
                    </a:gs>
                  </a:gsLst>
                  <a:lin ang="5400000" scaled="0"/>
                </a:gradFill>
              </a:rPr>
            </a:b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New samples would be great as well!</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grpSp>
        <p:nvGrpSpPr>
          <p:cNvPr id="4" name="Group 3">
            <a:extLst>
              <a:ext uri="{FF2B5EF4-FFF2-40B4-BE49-F238E27FC236}">
                <a16:creationId xmlns:a16="http://schemas.microsoft.com/office/drawing/2014/main" id="{55ABB216-A000-A95D-D75F-2FEE20FD0D27}"/>
              </a:ext>
            </a:extLst>
          </p:cNvPr>
          <p:cNvGrpSpPr/>
          <p:nvPr/>
        </p:nvGrpSpPr>
        <p:grpSpPr>
          <a:xfrm rot="627680">
            <a:off x="697025" y="1702595"/>
            <a:ext cx="4741263" cy="3379458"/>
            <a:chOff x="10615287" y="6730435"/>
            <a:chExt cx="2633663" cy="2633663"/>
          </a:xfrm>
        </p:grpSpPr>
        <p:pic>
          <p:nvPicPr>
            <p:cNvPr id="7" name="Graphic 6" descr="Sign outline">
              <a:extLst>
                <a:ext uri="{FF2B5EF4-FFF2-40B4-BE49-F238E27FC236}">
                  <a16:creationId xmlns:a16="http://schemas.microsoft.com/office/drawing/2014/main" id="{818FD84F-2336-9A6B-2ABA-F6CFFE3587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5287" y="6730435"/>
              <a:ext cx="2633663" cy="2633663"/>
            </a:xfrm>
            <a:prstGeom prst="rect">
              <a:avLst/>
            </a:prstGeom>
          </p:spPr>
        </p:pic>
        <p:sp>
          <p:nvSpPr>
            <p:cNvPr id="8" name="Rectangle: Rounded Corners 7">
              <a:extLst>
                <a:ext uri="{FF2B5EF4-FFF2-40B4-BE49-F238E27FC236}">
                  <a16:creationId xmlns:a16="http://schemas.microsoft.com/office/drawing/2014/main" id="{CFADD157-AE4B-6F04-BBF6-2D363A3DF490}"/>
                </a:ext>
              </a:extLst>
            </p:cNvPr>
            <p:cNvSpPr/>
            <p:nvPr/>
          </p:nvSpPr>
          <p:spPr bwMode="auto">
            <a:xfrm>
              <a:off x="11205586" y="7217359"/>
              <a:ext cx="1471463" cy="1000125"/>
            </a:xfrm>
            <a:prstGeom prst="roundRect">
              <a:avLst>
                <a:gd name="adj" fmla="val 81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a:solidFill>
                    <a:srgbClr val="0A375E"/>
                  </a:solidFill>
                  <a:ea typeface="Segoe UI" pitchFamily="34" charset="0"/>
                  <a:cs typeface="Segoe UI" pitchFamily="34" charset="0"/>
                </a:rPr>
                <a:t>Volunteers Needed!</a:t>
              </a:r>
            </a:p>
          </p:txBody>
        </p:sp>
      </p:grpSp>
    </p:spTree>
    <p:extLst>
      <p:ext uri="{BB962C8B-B14F-4D97-AF65-F5344CB8AC3E}">
        <p14:creationId xmlns:p14="http://schemas.microsoft.com/office/powerpoint/2010/main" val="172078966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fltVal val="0"/>
                                          </p:val>
                                        </p:tav>
                                        <p:tav tm="100000">
                                          <p:val>
                                            <p:strVal val="#ppt_w"/>
                                          </p:val>
                                        </p:tav>
                                      </p:tavLst>
                                    </p:anim>
                                    <p:anim calcmode="lin" valueType="num">
                                      <p:cBhvr>
                                        <p:cTn id="8" dur="1000" fill="hold"/>
                                        <p:tgtEl>
                                          <p:spTgt spid="31"/>
                                        </p:tgtEl>
                                        <p:attrNameLst>
                                          <p:attrName>ppt_h</p:attrName>
                                        </p:attrNameLst>
                                      </p:cBhvr>
                                      <p:tavLst>
                                        <p:tav tm="0">
                                          <p:val>
                                            <p:fltVal val="0"/>
                                          </p:val>
                                        </p:tav>
                                        <p:tav tm="100000">
                                          <p:val>
                                            <p:strVal val="#ppt_h"/>
                                          </p:val>
                                        </p:tav>
                                      </p:tavLst>
                                    </p:anim>
                                    <p:anim calcmode="lin" valueType="num">
                                      <p:cBhvr>
                                        <p:cTn id="9" dur="1000" fill="hold"/>
                                        <p:tgtEl>
                                          <p:spTgt spid="3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1"/>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7F348E4-F17C-41B0-94F3-8881B99D3FD3}"/>
              </a:ext>
            </a:extLst>
          </p:cNvPr>
          <p:cNvSpPr>
            <a:spLocks noGrp="1" noChangeArrowheads="1"/>
          </p:cNvSpPr>
          <p:nvPr>
            <p:ph idx="1"/>
          </p:nvPr>
        </p:nvSpPr>
        <p:spPr bwMode="auto">
          <a:xfrm>
            <a:off x="342716" y="3122672"/>
            <a:ext cx="11583910" cy="1958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60" tIns="46630" rIns="93260" bIns="46630" numCol="1" rtlCol="0" anchor="t" anchorCtr="0" compatLnSpc="1">
            <a:prstTxWarp prst="textNoShape">
              <a:avLst/>
            </a:prstTxWarp>
            <a:spAutoFit/>
          </a:bodyPr>
          <a:lstStyle/>
          <a:p>
            <a:pPr marL="456584" lvl="1" indent="-227968">
              <a:buNone/>
            </a:pPr>
            <a:endParaRPr lang="en-US" sz="3300">
              <a:latin typeface="Segoe UI Semibold"/>
              <a:cs typeface="Segoe UI Semibold"/>
            </a:endParaRPr>
          </a:p>
          <a:p>
            <a:pPr marL="227968" lvl="1" indent="0">
              <a:buNone/>
            </a:pPr>
            <a:endParaRPr lang="en-US" sz="2400">
              <a:solidFill>
                <a:srgbClr val="A22C01"/>
              </a:solidFill>
              <a:latin typeface="Segoe UI"/>
              <a:cs typeface="Segoe UI"/>
            </a:endParaRPr>
          </a:p>
          <a:p>
            <a:pPr marL="227968" lvl="1" indent="0">
              <a:buNone/>
            </a:pPr>
            <a:endParaRPr lang="en-US" sz="3300">
              <a:latin typeface="Segoe UI Semibold"/>
              <a:cs typeface="Segoe UI Semibold"/>
            </a:endParaRPr>
          </a:p>
          <a:p>
            <a:pPr marL="227968" lvl="1" indent="0">
              <a:buNone/>
            </a:pPr>
            <a:endParaRPr lang="en-US" sz="2400">
              <a:cs typeface="Segoe UI"/>
            </a:endParaRPr>
          </a:p>
        </p:txBody>
      </p:sp>
      <p:pic>
        <p:nvPicPr>
          <p:cNvPr id="3" name="Picture 5" descr="Graphical user interface, application&#10;&#10;Description automatically generated">
            <a:extLst>
              <a:ext uri="{FF2B5EF4-FFF2-40B4-BE49-F238E27FC236}">
                <a16:creationId xmlns:a16="http://schemas.microsoft.com/office/drawing/2014/main" id="{5871980A-024A-491A-9B6F-458118BBA4B2}"/>
              </a:ext>
            </a:extLst>
          </p:cNvPr>
          <p:cNvPicPr>
            <a:picLocks noChangeAspect="1"/>
          </p:cNvPicPr>
          <p:nvPr/>
        </p:nvPicPr>
        <p:blipFill>
          <a:blip r:embed="rId3"/>
          <a:stretch>
            <a:fillRect/>
          </a:stretch>
        </p:blipFill>
        <p:spPr>
          <a:xfrm>
            <a:off x="1367" y="-2966"/>
            <a:ext cx="1245932" cy="1234599"/>
          </a:xfrm>
          <a:prstGeom prst="rect">
            <a:avLst/>
          </a:prstGeom>
        </p:spPr>
      </p:pic>
      <p:sp>
        <p:nvSpPr>
          <p:cNvPr id="11" name="TextBox 10">
            <a:extLst>
              <a:ext uri="{FF2B5EF4-FFF2-40B4-BE49-F238E27FC236}">
                <a16:creationId xmlns:a16="http://schemas.microsoft.com/office/drawing/2014/main" id="{B571AD0C-3126-4280-A183-60F644787939}"/>
              </a:ext>
            </a:extLst>
          </p:cNvPr>
          <p:cNvSpPr txBox="1"/>
          <p:nvPr/>
        </p:nvSpPr>
        <p:spPr>
          <a:xfrm>
            <a:off x="342715" y="1370251"/>
            <a:ext cx="7172510" cy="3077766"/>
          </a:xfrm>
          <a:prstGeom prst="rect">
            <a:avLst/>
          </a:prstGeom>
          <a:noFill/>
        </p:spPr>
        <p:txBody>
          <a:bodyPr wrap="square" lIns="91440" tIns="45720" rIns="91440" bIns="45720" anchor="t">
            <a:spAutoFit/>
          </a:bodyPr>
          <a:lstStyle/>
          <a:p>
            <a:r>
              <a:rPr lang="en-US" sz="2000" b="1" dirty="0">
                <a:ea typeface="+mn-lt"/>
                <a:cs typeface="+mn-lt"/>
              </a:rPr>
              <a:t>New:</a:t>
            </a:r>
            <a:endParaRPr lang="en-US" sz="2000" b="1" dirty="0">
              <a:latin typeface="+mn-lt"/>
              <a:ea typeface="+mn-lt"/>
              <a:cs typeface="+mn-lt"/>
            </a:endParaRPr>
          </a:p>
          <a:p>
            <a:pPr marL="342900" indent="-342900">
              <a:buFont typeface="Arial" panose="05000000000000000000" pitchFamily="2" charset="2"/>
              <a:buChar char="•"/>
            </a:pPr>
            <a:r>
              <a:rPr lang="en-US" sz="2000" dirty="0"/>
              <a:t>Progress-Bar Components</a:t>
            </a:r>
            <a:br>
              <a:rPr lang="en-US" sz="2000" dirty="0">
                <a:ea typeface="+mn-lt"/>
                <a:cs typeface="+mn-lt"/>
              </a:rPr>
            </a:br>
            <a:r>
              <a:rPr lang="en-US" sz="2000" b="1" dirty="0">
                <a:cs typeface="Segoe UI"/>
              </a:rPr>
              <a:t>Luise Freese</a:t>
            </a:r>
            <a:r>
              <a:rPr lang="en-US" sz="2000" dirty="0">
                <a:cs typeface="Segoe UI"/>
              </a:rPr>
              <a:t> </a:t>
            </a:r>
            <a:r>
              <a:rPr lang="en-US" sz="2000" dirty="0">
                <a:solidFill>
                  <a:srgbClr val="1973B9"/>
                </a:solidFill>
                <a:cs typeface="Segoe UI"/>
              </a:rPr>
              <a:t>|</a:t>
            </a:r>
            <a:r>
              <a:rPr lang="en-US" sz="2000" dirty="0">
                <a:cs typeface="Segoe UI"/>
              </a:rPr>
              <a:t> @LuiseFreese</a:t>
            </a:r>
            <a:endParaRPr lang="en-US" sz="2000" dirty="0"/>
          </a:p>
          <a:p>
            <a:pPr marL="342900" indent="-342900">
              <a:buFont typeface="Arial" panose="05000000000000000000" pitchFamily="2" charset="2"/>
              <a:buChar char="•"/>
            </a:pPr>
            <a:endParaRPr lang="en-US" sz="2000" dirty="0"/>
          </a:p>
          <a:p>
            <a:pPr marL="342900" indent="-342900">
              <a:buFont typeface="Arial" panose="05000000000000000000" pitchFamily="2" charset="2"/>
              <a:buChar char="•"/>
            </a:pPr>
            <a:r>
              <a:rPr lang="en-US" sz="2000" dirty="0"/>
              <a:t>Get terms from Term Store </a:t>
            </a:r>
            <a:br>
              <a:rPr lang="en-US" sz="2000" dirty="0">
                <a:ea typeface="+mn-lt"/>
                <a:cs typeface="+mn-lt"/>
              </a:rPr>
            </a:br>
            <a:r>
              <a:rPr lang="en-US" sz="2000" b="1" dirty="0" err="1">
                <a:ea typeface="+mn-lt"/>
                <a:cs typeface="+mn-lt"/>
              </a:rPr>
              <a:t>Ramin</a:t>
            </a:r>
            <a:r>
              <a:rPr lang="en-US" sz="2000" b="1" dirty="0">
                <a:ea typeface="+mn-lt"/>
                <a:cs typeface="+mn-lt"/>
              </a:rPr>
              <a:t> Ahmadi</a:t>
            </a:r>
            <a:r>
              <a:rPr lang="en-US" sz="2000" dirty="0">
                <a:solidFill>
                  <a:srgbClr val="2F2F2F"/>
                </a:solidFill>
                <a:latin typeface="Segoe UI"/>
                <a:ea typeface="+mn-lt"/>
                <a:cs typeface="+mn-lt"/>
              </a:rPr>
              <a:t> </a:t>
            </a:r>
            <a:r>
              <a:rPr lang="en-US" sz="2000" dirty="0">
                <a:solidFill>
                  <a:srgbClr val="1973B9"/>
                </a:solidFill>
                <a:latin typeface="Segoe UI"/>
                <a:ea typeface="+mn-lt"/>
                <a:cs typeface="+mn-lt"/>
              </a:rPr>
              <a:t>|</a:t>
            </a:r>
            <a:r>
              <a:rPr lang="en-US" sz="2000" dirty="0">
                <a:latin typeface="Segoe UI"/>
                <a:ea typeface="+mn-lt"/>
                <a:cs typeface="+mn-lt"/>
              </a:rPr>
              <a:t> </a:t>
            </a:r>
            <a:r>
              <a:rPr lang="en-US" sz="2000" dirty="0">
                <a:ea typeface="+mn-lt"/>
                <a:cs typeface="+mn-lt"/>
              </a:rPr>
              <a:t>@raminahmadi1986</a:t>
            </a:r>
            <a:endParaRPr lang="en-US" sz="2000" dirty="0">
              <a:cs typeface="Segoe UI"/>
            </a:endParaRPr>
          </a:p>
          <a:p>
            <a:pPr marL="342900" indent="-342900">
              <a:buFont typeface="Arial" panose="05000000000000000000" pitchFamily="2" charset="2"/>
              <a:buChar char="•"/>
            </a:pPr>
            <a:endParaRPr lang="en-US" sz="2000" dirty="0">
              <a:ea typeface="+mn-lt"/>
              <a:cs typeface="+mn-lt"/>
            </a:endParaRPr>
          </a:p>
          <a:p>
            <a:pPr marL="342900" indent="-342900">
              <a:buFont typeface="Arial" panose="05000000000000000000" pitchFamily="2" charset="2"/>
              <a:buChar char="•"/>
            </a:pPr>
            <a:endParaRPr lang="en-US" sz="2000" dirty="0">
              <a:cs typeface="Segoe UI"/>
            </a:endParaRPr>
          </a:p>
          <a:p>
            <a:pPr marL="342900" indent="-342900">
              <a:buFont typeface="Arial" panose="05000000000000000000" pitchFamily="2" charset="2"/>
              <a:buChar char="•"/>
            </a:pPr>
            <a:endParaRPr lang="en-US" sz="1400" dirty="0">
              <a:cs typeface="Segoe UI"/>
            </a:endParaRPr>
          </a:p>
          <a:p>
            <a:pPr marL="342900" indent="-342900">
              <a:buFont typeface="Arial" panose="05000000000000000000" pitchFamily="2" charset="2"/>
              <a:buChar char="•"/>
            </a:pPr>
            <a:endParaRPr lang="en-US" sz="2000" dirty="0">
              <a:cs typeface="Segoe UI"/>
            </a:endParaRPr>
          </a:p>
        </p:txBody>
      </p:sp>
      <p:pic>
        <p:nvPicPr>
          <p:cNvPr id="8" name="Picture 7" descr="A picture containing meter, clock&#10;&#10;Description automatically generated">
            <a:extLst>
              <a:ext uri="{FF2B5EF4-FFF2-40B4-BE49-F238E27FC236}">
                <a16:creationId xmlns:a16="http://schemas.microsoft.com/office/drawing/2014/main" id="{D50D8900-9D5B-492F-9464-94D7FB21C565}"/>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60955" y="1552176"/>
            <a:ext cx="473787" cy="437342"/>
          </a:xfrm>
          <a:prstGeom prst="rect">
            <a:avLst/>
          </a:prstGeom>
        </p:spPr>
      </p:pic>
      <p:pic>
        <p:nvPicPr>
          <p:cNvPr id="16" name="Picture 9">
            <a:extLst>
              <a:ext uri="{FF2B5EF4-FFF2-40B4-BE49-F238E27FC236}">
                <a16:creationId xmlns:a16="http://schemas.microsoft.com/office/drawing/2014/main" id="{EE74F255-B9A4-4F64-8BE8-C676CD2FEEAD}"/>
              </a:ext>
            </a:extLst>
          </p:cNvPr>
          <p:cNvPicPr>
            <a:picLocks noChangeAspect="1"/>
          </p:cNvPicPr>
          <p:nvPr/>
        </p:nvPicPr>
        <p:blipFill>
          <a:blip r:embed="rId5"/>
          <a:stretch>
            <a:fillRect/>
          </a:stretch>
        </p:blipFill>
        <p:spPr>
          <a:xfrm>
            <a:off x="-699405" y="3487376"/>
            <a:ext cx="299918" cy="317096"/>
          </a:xfrm>
          <a:prstGeom prst="rect">
            <a:avLst/>
          </a:prstGeom>
        </p:spPr>
      </p:pic>
      <p:pic>
        <p:nvPicPr>
          <p:cNvPr id="20" name="Picture 2">
            <a:extLst>
              <a:ext uri="{FF2B5EF4-FFF2-40B4-BE49-F238E27FC236}">
                <a16:creationId xmlns:a16="http://schemas.microsoft.com/office/drawing/2014/main" id="{7CA10C75-F0B7-257B-37D1-621B6C451E71}"/>
              </a:ext>
            </a:extLst>
          </p:cNvPr>
          <p:cNvPicPr>
            <a:picLocks noChangeAspect="1" noChangeArrowheads="1"/>
          </p:cNvPicPr>
          <p:nvPr/>
        </p:nvPicPr>
        <p:blipFill>
          <a:blip r:embed="rId6"/>
          <a:srcRect/>
          <a:stretch/>
        </p:blipFill>
        <p:spPr bwMode="auto">
          <a:xfrm>
            <a:off x="8183881" y="425400"/>
            <a:ext cx="2940942" cy="2998608"/>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10" name="Graphic 9">
            <a:extLst>
              <a:ext uri="{FF2B5EF4-FFF2-40B4-BE49-F238E27FC236}">
                <a16:creationId xmlns:a16="http://schemas.microsoft.com/office/drawing/2014/main" id="{B7B65003-E2ED-CBCF-E29D-72DD001700A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75007" y="2646508"/>
            <a:ext cx="312738" cy="312738"/>
          </a:xfrm>
          <a:prstGeom prst="rect">
            <a:avLst/>
          </a:prstGeom>
        </p:spPr>
      </p:pic>
      <p:pic>
        <p:nvPicPr>
          <p:cNvPr id="19" name="Picture 2">
            <a:extLst>
              <a:ext uri="{FF2B5EF4-FFF2-40B4-BE49-F238E27FC236}">
                <a16:creationId xmlns:a16="http://schemas.microsoft.com/office/drawing/2014/main" id="{D272133E-D49A-E85B-D0DD-6A127473B227}"/>
              </a:ext>
            </a:extLst>
          </p:cNvPr>
          <p:cNvPicPr>
            <a:picLocks noChangeAspect="1" noChangeArrowheads="1"/>
          </p:cNvPicPr>
          <p:nvPr/>
        </p:nvPicPr>
        <p:blipFill>
          <a:blip r:embed="rId9"/>
          <a:srcRect/>
          <a:stretch/>
        </p:blipFill>
        <p:spPr bwMode="auto">
          <a:xfrm>
            <a:off x="9567841" y="3570516"/>
            <a:ext cx="2786548" cy="2741459"/>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4" name="Graphic 5">
            <a:extLst>
              <a:ext uri="{FF2B5EF4-FFF2-40B4-BE49-F238E27FC236}">
                <a16:creationId xmlns:a16="http://schemas.microsoft.com/office/drawing/2014/main" id="{A2D81468-85A8-2C1E-FA5E-755310F3343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2367" y="2405203"/>
            <a:ext cx="405925" cy="384513"/>
          </a:xfrm>
          <a:prstGeom prst="rect">
            <a:avLst/>
          </a:prstGeom>
        </p:spPr>
      </p:pic>
      <p:pic>
        <p:nvPicPr>
          <p:cNvPr id="18" name="Picture 2">
            <a:extLst>
              <a:ext uri="{FF2B5EF4-FFF2-40B4-BE49-F238E27FC236}">
                <a16:creationId xmlns:a16="http://schemas.microsoft.com/office/drawing/2014/main" id="{B8C7C95A-2EF9-ED09-2D38-60EA9F9FCEB0}"/>
              </a:ext>
            </a:extLst>
          </p:cNvPr>
          <p:cNvPicPr>
            <a:picLocks noChangeAspect="1" noChangeArrowheads="1"/>
          </p:cNvPicPr>
          <p:nvPr/>
        </p:nvPicPr>
        <p:blipFill>
          <a:blip r:embed="rId12"/>
          <a:srcRect/>
          <a:stretch/>
        </p:blipFill>
        <p:spPr bwMode="auto">
          <a:xfrm>
            <a:off x="6346479" y="3139054"/>
            <a:ext cx="3444828" cy="2741106"/>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22" name="Picture 9">
            <a:extLst>
              <a:ext uri="{FF2B5EF4-FFF2-40B4-BE49-F238E27FC236}">
                <a16:creationId xmlns:a16="http://schemas.microsoft.com/office/drawing/2014/main" id="{899EAC29-DA46-2585-8727-CF61DD058234}"/>
              </a:ext>
            </a:extLst>
          </p:cNvPr>
          <p:cNvPicPr>
            <a:picLocks noChangeAspect="1"/>
          </p:cNvPicPr>
          <p:nvPr/>
        </p:nvPicPr>
        <p:blipFill>
          <a:blip r:embed="rId5"/>
          <a:stretch>
            <a:fillRect/>
          </a:stretch>
        </p:blipFill>
        <p:spPr>
          <a:xfrm>
            <a:off x="3755742" y="1694749"/>
            <a:ext cx="299918" cy="317096"/>
          </a:xfrm>
          <a:prstGeom prst="rect">
            <a:avLst/>
          </a:prstGeom>
        </p:spPr>
      </p:pic>
      <p:pic>
        <p:nvPicPr>
          <p:cNvPr id="23" name="Picture 22" descr="A picture containing meter, clock&#10;&#10;Description automatically generated">
            <a:extLst>
              <a:ext uri="{FF2B5EF4-FFF2-40B4-BE49-F238E27FC236}">
                <a16:creationId xmlns:a16="http://schemas.microsoft.com/office/drawing/2014/main" id="{15EBABCA-3FF8-D170-D8E8-08AC0C323145}"/>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60955" y="2439266"/>
            <a:ext cx="473787" cy="437342"/>
          </a:xfrm>
          <a:prstGeom prst="rect">
            <a:avLst/>
          </a:prstGeom>
        </p:spPr>
      </p:pic>
      <p:sp>
        <p:nvSpPr>
          <p:cNvPr id="7" name="TextBox 6">
            <a:extLst>
              <a:ext uri="{FF2B5EF4-FFF2-40B4-BE49-F238E27FC236}">
                <a16:creationId xmlns:a16="http://schemas.microsoft.com/office/drawing/2014/main" id="{CF88E080-AAB0-4E09-BFFD-7D0F30EBBB88}"/>
              </a:ext>
            </a:extLst>
          </p:cNvPr>
          <p:cNvSpPr txBox="1"/>
          <p:nvPr/>
        </p:nvSpPr>
        <p:spPr>
          <a:xfrm>
            <a:off x="8451527" y="6413362"/>
            <a:ext cx="5346592" cy="578347"/>
          </a:xfrm>
          <a:prstGeom prst="rect">
            <a:avLst/>
          </a:prstGeom>
          <a:noFill/>
        </p:spPr>
        <p:txBody>
          <a:bodyPr rot="0" spcFirstLastPara="0" vertOverflow="overflow" horzOverflow="overflow" vert="horz" wrap="square" lIns="186521" tIns="149217" rIns="186521" bIns="149217" numCol="1" spcCol="0" rtlCol="0" fromWordArt="0" anchor="t" anchorCtr="0" forceAA="0" compatLnSpc="1">
            <a:prstTxWarp prst="textNoShape">
              <a:avLst/>
            </a:prstTxWarp>
            <a:spAutoFit/>
          </a:bodyPr>
          <a:lstStyle/>
          <a:p>
            <a:pPr>
              <a:lnSpc>
                <a:spcPct val="90000"/>
              </a:lnSpc>
              <a:spcAft>
                <a:spcPts val="612"/>
              </a:spcAft>
            </a:pPr>
            <a:r>
              <a:rPr lang="en-US" sz="2000" dirty="0">
                <a:solidFill>
                  <a:srgbClr val="D83B01"/>
                </a:solidFill>
                <a:cs typeface="Segoe UI"/>
                <a:hlinkClick r:id="rId13"/>
              </a:rPr>
              <a:t>aka.ms/</a:t>
            </a:r>
            <a:r>
              <a:rPr lang="en-US" sz="2000" dirty="0" err="1">
                <a:solidFill>
                  <a:srgbClr val="D83B01"/>
                </a:solidFill>
                <a:cs typeface="Segoe UI"/>
                <a:hlinkClick r:id="rId13"/>
              </a:rPr>
              <a:t>powerplatform</a:t>
            </a:r>
            <a:r>
              <a:rPr lang="en-US" sz="2000" dirty="0">
                <a:solidFill>
                  <a:srgbClr val="D83B01"/>
                </a:solidFill>
                <a:cs typeface="Segoe UI"/>
                <a:hlinkClick r:id="rId13"/>
              </a:rPr>
              <a:t>-samples</a:t>
            </a:r>
            <a:r>
              <a:rPr lang="en-US" sz="2000" dirty="0">
                <a:solidFill>
                  <a:srgbClr val="A22C01"/>
                </a:solidFill>
              </a:rPr>
              <a:t> </a:t>
            </a:r>
            <a:r>
              <a:rPr lang="en-US" sz="2000" dirty="0">
                <a:cs typeface="Segoe UI"/>
              </a:rPr>
              <a:t>​</a:t>
            </a:r>
          </a:p>
        </p:txBody>
      </p:sp>
      <p:sp>
        <p:nvSpPr>
          <p:cNvPr id="2" name="Title 1">
            <a:extLst>
              <a:ext uri="{FF2B5EF4-FFF2-40B4-BE49-F238E27FC236}">
                <a16:creationId xmlns:a16="http://schemas.microsoft.com/office/drawing/2014/main" id="{32A2A11C-7C12-43BB-9A8A-93F82905F045}"/>
              </a:ext>
            </a:extLst>
          </p:cNvPr>
          <p:cNvSpPr>
            <a:spLocks noGrp="1"/>
          </p:cNvSpPr>
          <p:nvPr>
            <p:ph type="title"/>
          </p:nvPr>
        </p:nvSpPr>
        <p:spPr>
          <a:xfrm>
            <a:off x="1104167" y="213617"/>
            <a:ext cx="10899433" cy="942476"/>
          </a:xfrm>
        </p:spPr>
        <p:txBody>
          <a:bodyPr/>
          <a:lstStyle/>
          <a:p>
            <a:r>
              <a:rPr lang="en-US" dirty="0">
                <a:cs typeface="Segoe UI Semibold"/>
              </a:rPr>
              <a:t>Power Platform Samples </a:t>
            </a:r>
            <a:endParaRPr lang="en-US" dirty="0"/>
          </a:p>
        </p:txBody>
      </p:sp>
    </p:spTree>
    <p:extLst>
      <p:ext uri="{BB962C8B-B14F-4D97-AF65-F5344CB8AC3E}">
        <p14:creationId xmlns:p14="http://schemas.microsoft.com/office/powerpoint/2010/main" val="2225302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endParaRPr lang="en-FI"/>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7519" y="205794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endParaRPr lang="en-FI" sz="3200">
              <a:latin typeface="+mn-lt"/>
            </a:endParaRP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943457">
            <a:off x="3572782" y="4880293"/>
            <a:ext cx="1323363" cy="1323363"/>
          </a:xfrm>
          <a:prstGeom prst="rect">
            <a:avLst/>
          </a:prstGeom>
        </p:spPr>
      </p:pic>
      <p:sp>
        <p:nvSpPr>
          <p:cNvPr id="4" name="TextBox 3">
            <a:extLst>
              <a:ext uri="{FF2B5EF4-FFF2-40B4-BE49-F238E27FC236}">
                <a16:creationId xmlns:a16="http://schemas.microsoft.com/office/drawing/2014/main" id="{EF1214EE-DB67-4711-A025-5E3DE5914211}"/>
              </a:ext>
            </a:extLst>
          </p:cNvPr>
          <p:cNvSpPr txBox="1"/>
          <p:nvPr/>
        </p:nvSpPr>
        <p:spPr>
          <a:xfrm>
            <a:off x="1819949" y="6317228"/>
            <a:ext cx="8796575" cy="489365"/>
          </a:xfrm>
          <a:prstGeom prst="rect">
            <a:avLst/>
          </a:prstGeom>
          <a:noFill/>
        </p:spPr>
        <p:txBody>
          <a:bodyPr wrap="none" lIns="182880" tIns="146304" rIns="182880" bIns="146304" rtlCol="0">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you’ll give us the permission to share your picture in social media.</a:t>
            </a:r>
            <a:endParaRPr lang="en-FI" sz="1400" i="1" err="1">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E8396020-88CF-4F8F-AB61-2849773D37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37043" y="2057944"/>
            <a:ext cx="5431641" cy="3070540"/>
          </a:xfrm>
          <a:prstGeom prst="rect">
            <a:avLst/>
          </a:prstGeom>
        </p:spPr>
      </p:pic>
    </p:spTree>
    <p:extLst>
      <p:ext uri="{BB962C8B-B14F-4D97-AF65-F5344CB8AC3E}">
        <p14:creationId xmlns:p14="http://schemas.microsoft.com/office/powerpoint/2010/main" val="302655435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0BA6FCD-E3EB-41CB-BD75-54B5E2527594}"/>
              </a:ext>
            </a:extLst>
          </p:cNvPr>
          <p:cNvSpPr>
            <a:spLocks noGrp="1"/>
          </p:cNvSpPr>
          <p:nvPr>
            <p:ph type="title"/>
          </p:nvPr>
        </p:nvSpPr>
        <p:spPr>
          <a:xfrm>
            <a:off x="6675438" y="587355"/>
            <a:ext cx="5484812" cy="1979780"/>
          </a:xfrm>
        </p:spPr>
        <p:txBody>
          <a:bodyPr/>
          <a:lstStyle/>
          <a:p>
            <a:r>
              <a:rPr lang="en-US"/>
              <a:t>DEMO</a:t>
            </a:r>
          </a:p>
        </p:txBody>
      </p:sp>
      <p:sp>
        <p:nvSpPr>
          <p:cNvPr id="10" name="Text Placeholder 9">
            <a:extLst>
              <a:ext uri="{FF2B5EF4-FFF2-40B4-BE49-F238E27FC236}">
                <a16:creationId xmlns:a16="http://schemas.microsoft.com/office/drawing/2014/main" id="{2F9D74B7-8175-43F4-B9E3-807C4AE2FA45}"/>
              </a:ext>
            </a:extLst>
          </p:cNvPr>
          <p:cNvSpPr>
            <a:spLocks noGrp="1"/>
          </p:cNvSpPr>
          <p:nvPr>
            <p:ph type="body" sz="quarter" idx="12"/>
          </p:nvPr>
        </p:nvSpPr>
        <p:spPr>
          <a:xfrm>
            <a:off x="6936534" y="1262974"/>
            <a:ext cx="5386148" cy="1079436"/>
          </a:xfrm>
        </p:spPr>
        <p:txBody>
          <a:bodyPr vert="horz" wrap="square" lIns="182880" tIns="146304" rIns="182880" bIns="146304" rtlCol="0" anchor="t">
            <a:noAutofit/>
          </a:bodyPr>
          <a:lstStyle/>
          <a:p>
            <a:pPr marL="342900" indent="-342900">
              <a:buFont typeface="Arial" panose="020B0604020202020204" pitchFamily="34" charset="0"/>
              <a:buChar char="•"/>
            </a:pPr>
            <a:endParaRPr lang="en-US" sz="2400" b="1" dirty="0">
              <a:latin typeface="Segoe UI Light"/>
              <a:ea typeface="+mj-lt"/>
              <a:cs typeface="Segoe UI Light"/>
            </a:endParaRPr>
          </a:p>
          <a:p>
            <a:pPr marL="342900" indent="-342900">
              <a:buFont typeface="Arial" panose="020B0604020202020204" pitchFamily="34" charset="0"/>
              <a:buChar char="•"/>
            </a:pPr>
            <a:r>
              <a:rPr lang="en-US" sz="2400" b="1" dirty="0" err="1">
                <a:latin typeface="Segoe UI Light"/>
                <a:ea typeface="+mj-lt"/>
                <a:cs typeface="Segoe UI Light"/>
              </a:rPr>
              <a:t>ProvisionGenie</a:t>
            </a:r>
            <a:r>
              <a:rPr lang="en-US" sz="2400" b="1" dirty="0">
                <a:latin typeface="Segoe UI Light"/>
                <a:ea typeface="+mj-lt"/>
                <a:cs typeface="Segoe UI Light"/>
              </a:rPr>
              <a:t> v.3.0 - Localization and Accessibility </a:t>
            </a:r>
            <a:r>
              <a:rPr lang="en-US" sz="2400" dirty="0">
                <a:latin typeface="Segoe UI Light"/>
                <a:ea typeface="+mj-lt"/>
                <a:cs typeface="Segoe UI Light"/>
              </a:rPr>
              <a:t>                             – Luise Freese</a:t>
            </a:r>
            <a:endParaRPr lang="en-US" dirty="0"/>
          </a:p>
          <a:p>
            <a:pPr marL="342900" indent="-342900">
              <a:buFont typeface="Arial" panose="020B0604020202020204" pitchFamily="34" charset="0"/>
              <a:buChar char="•"/>
            </a:pPr>
            <a:endParaRPr lang="en-US" sz="2400" dirty="0">
              <a:latin typeface="Segoe UI Light"/>
              <a:ea typeface="+mj-lt"/>
              <a:cs typeface="Segoe UI Light"/>
            </a:endParaRPr>
          </a:p>
          <a:p>
            <a:pPr marL="342900" indent="-342900">
              <a:buFont typeface="Arial" panose="020B0604020202020204" pitchFamily="34" charset="0"/>
              <a:buChar char="•"/>
            </a:pPr>
            <a:endParaRPr lang="en-US" sz="2400" dirty="0">
              <a:latin typeface="Segoe UI Light"/>
              <a:ea typeface="+mj-lt"/>
              <a:cs typeface="Segoe UI Light"/>
            </a:endParaRPr>
          </a:p>
          <a:p>
            <a:pPr marL="342900" indent="-342900">
              <a:buFont typeface="Arial" panose="020B0604020202020204" pitchFamily="34" charset="0"/>
              <a:buChar char="•"/>
            </a:pPr>
            <a:endParaRPr lang="en-US" sz="2400" dirty="0">
              <a:latin typeface="Segoe UI Light"/>
              <a:ea typeface="+mj-lt"/>
              <a:cs typeface="Segoe UI Light"/>
            </a:endParaRPr>
          </a:p>
          <a:p>
            <a:pPr marL="342900" indent="-342900">
              <a:buFont typeface="Arial" panose="020B0604020202020204" pitchFamily="34" charset="0"/>
              <a:buChar char="•"/>
            </a:pPr>
            <a:r>
              <a:rPr lang="en-US" sz="2400" b="1" dirty="0">
                <a:latin typeface="Segoe UI Light"/>
                <a:ea typeface="+mj-lt"/>
                <a:cs typeface="Segoe UI Light"/>
              </a:rPr>
              <a:t>List Formatting Magic – Warrior Horses Strike Back!                          </a:t>
            </a:r>
            <a:r>
              <a:rPr lang="en-US" sz="2400" dirty="0">
                <a:latin typeface="Segoe UI Light"/>
                <a:ea typeface="+mj-lt"/>
                <a:cs typeface="Segoe UI Light"/>
              </a:rPr>
              <a:t>– Chris Kent</a:t>
            </a:r>
          </a:p>
        </p:txBody>
      </p:sp>
      <p:pic>
        <p:nvPicPr>
          <p:cNvPr id="14" name="Picture 13">
            <a:extLst>
              <a:ext uri="{FF2B5EF4-FFF2-40B4-BE49-F238E27FC236}">
                <a16:creationId xmlns:a16="http://schemas.microsoft.com/office/drawing/2014/main" id="{A857AB79-07CB-21C8-27A3-97475E3A3A14}"/>
              </a:ext>
            </a:extLst>
          </p:cNvPr>
          <p:cNvPicPr>
            <a:picLocks noChangeAspect="1" noChangeArrowheads="1"/>
          </p:cNvPicPr>
          <p:nvPr/>
        </p:nvPicPr>
        <p:blipFill>
          <a:blip r:embed="rId3"/>
          <a:srcRect/>
          <a:stretch/>
        </p:blipFill>
        <p:spPr bwMode="auto">
          <a:xfrm>
            <a:off x="6087471" y="3488627"/>
            <a:ext cx="1013501" cy="10135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DECAAA9-34E8-2BF7-C439-B4A6D190E0FA}"/>
              </a:ext>
            </a:extLst>
          </p:cNvPr>
          <p:cNvPicPr>
            <a:picLocks noChangeAspect="1" noChangeArrowheads="1"/>
          </p:cNvPicPr>
          <p:nvPr/>
        </p:nvPicPr>
        <p:blipFill>
          <a:blip r:embed="rId4"/>
          <a:srcRect/>
          <a:stretch/>
        </p:blipFill>
        <p:spPr bwMode="auto">
          <a:xfrm>
            <a:off x="6006255" y="1665996"/>
            <a:ext cx="1013501" cy="10135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590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erson standing in front of a mirror posing for the camera&#10;&#10;Description automatically generated">
            <a:extLst>
              <a:ext uri="{FF2B5EF4-FFF2-40B4-BE49-F238E27FC236}">
                <a16:creationId xmlns:a16="http://schemas.microsoft.com/office/drawing/2014/main" id="{5B8EABCC-985B-4C7D-A5A6-BF7389D843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6" name="Rectangle 5">
            <a:extLst>
              <a:ext uri="{FF2B5EF4-FFF2-40B4-BE49-F238E27FC236}">
                <a16:creationId xmlns:a16="http://schemas.microsoft.com/office/drawing/2014/main" id="{D71CABA9-854C-4B1D-8805-A463E8C70180}"/>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a:solidFill>
                  <a:srgbClr val="1973B9"/>
                </a:solidFill>
              </a:rPr>
              <a:t>Q&amp;A</a:t>
            </a:r>
          </a:p>
        </p:txBody>
      </p:sp>
      <p:sp>
        <p:nvSpPr>
          <p:cNvPr id="2" name="Star: 5 Points 1">
            <a:extLst>
              <a:ext uri="{FF2B5EF4-FFF2-40B4-BE49-F238E27FC236}">
                <a16:creationId xmlns:a16="http://schemas.microsoft.com/office/drawing/2014/main" id="{1D63D6D4-C17F-42CF-ABEE-237AE76B1382}"/>
              </a:ext>
            </a:extLst>
          </p:cNvPr>
          <p:cNvSpPr/>
          <p:nvPr/>
        </p:nvSpPr>
        <p:spPr bwMode="auto">
          <a:xfrm>
            <a:off x="8746125" y="1020406"/>
            <a:ext cx="415787" cy="421784"/>
          </a:xfrm>
          <a:prstGeom prst="star5">
            <a:avLst/>
          </a:prstGeom>
          <a:solidFill>
            <a:srgbClr val="FFFF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537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175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841923"/>
          </a:xfrm>
        </p:spPr>
        <p:txBody>
          <a:bodyPr vert="horz" wrap="square" lIns="149217" tIns="93260" rIns="149217" bIns="93260" rtlCol="0" anchor="t">
            <a:spAutoFit/>
          </a:bodyPr>
          <a:lstStyle/>
          <a:p>
            <a:pPr marL="0" indent="0" algn="ctr">
              <a:buNone/>
            </a:pPr>
            <a:r>
              <a:rPr lang="en-US" sz="2800" dirty="0">
                <a:latin typeface="Segoe UI"/>
                <a:cs typeface="Segoe UI Semibold"/>
              </a:rPr>
              <a:t>Recording will be available </a:t>
            </a:r>
            <a:r>
              <a:rPr lang="en-FI" sz="2800" dirty="0">
                <a:latin typeface="Segoe UI"/>
                <a:cs typeface="Segoe UI Semibold"/>
              </a:rPr>
              <a:t>i</a:t>
            </a:r>
            <a:r>
              <a:rPr lang="en-US" sz="2800" dirty="0">
                <a:latin typeface="Segoe UI"/>
                <a:cs typeface="Segoe UI Semibold"/>
              </a:rPr>
              <a:t>n</a:t>
            </a:r>
            <a:r>
              <a:rPr lang="en-FI" sz="2800" dirty="0">
                <a:latin typeface="Segoe UI"/>
                <a:cs typeface="Segoe UI Semibold"/>
              </a:rPr>
              <a:t> 24 </a:t>
            </a:r>
            <a:r>
              <a:rPr lang="en-US" sz="2800" dirty="0">
                <a:latin typeface="Segoe UI"/>
                <a:cs typeface="Segoe UI Semibold"/>
              </a:rPr>
              <a:t>h</a:t>
            </a:r>
            <a:r>
              <a:rPr lang="en-FI" sz="2800" dirty="0">
                <a:latin typeface="Segoe UI"/>
                <a:cs typeface="Segoe UI Semibold"/>
              </a:rPr>
              <a:t>o</a:t>
            </a:r>
            <a:r>
              <a:rPr lang="en-US" sz="2800" dirty="0">
                <a:latin typeface="Segoe UI"/>
                <a:cs typeface="Segoe UI Semibold"/>
              </a:rPr>
              <a:t>u</a:t>
            </a:r>
            <a:r>
              <a:rPr lang="en-FI" sz="2800" dirty="0">
                <a:latin typeface="Segoe UI"/>
                <a:cs typeface="Segoe UI Semibold"/>
              </a:rPr>
              <a:t>r</a:t>
            </a:r>
            <a:r>
              <a:rPr lang="en-US" sz="2800" dirty="0">
                <a:latin typeface="Segoe UI"/>
                <a:cs typeface="Segoe UI Semibold"/>
              </a:rPr>
              <a:t>s</a:t>
            </a:r>
            <a:r>
              <a:rPr lang="en-FI" sz="2800" dirty="0">
                <a:latin typeface="Segoe UI"/>
                <a:cs typeface="Segoe UI Semibold"/>
              </a:rPr>
              <a:t> </a:t>
            </a:r>
            <a:r>
              <a:rPr lang="en-US" sz="2800" dirty="0">
                <a:latin typeface="Segoe UI"/>
                <a:cs typeface="Segoe UI Semibold"/>
              </a:rPr>
              <a:t>on</a:t>
            </a:r>
          </a:p>
          <a:p>
            <a:pPr marL="0" indent="0" algn="ctr">
              <a:buNone/>
            </a:pPr>
            <a:r>
              <a:rPr lang="en-US" sz="2800" dirty="0">
                <a:latin typeface="Segoe UI"/>
                <a:cs typeface="Segoe UI Semibold"/>
              </a:rPr>
              <a:t>Microsoft 365</a:t>
            </a:r>
            <a:r>
              <a:rPr lang="en-FI" sz="2800" dirty="0">
                <a:latin typeface="Segoe UI"/>
                <a:cs typeface="Segoe UI Semibold"/>
              </a:rPr>
              <a:t> </a:t>
            </a:r>
            <a:r>
              <a:rPr lang="en-US" sz="2800" dirty="0">
                <a:latin typeface="Segoe UI"/>
                <a:cs typeface="Segoe UI Semibold"/>
              </a:rPr>
              <a:t>C</a:t>
            </a:r>
            <a:r>
              <a:rPr lang="en-FI" sz="2800" dirty="0">
                <a:latin typeface="Segoe UI"/>
                <a:cs typeface="Segoe UI Semibold"/>
              </a:rPr>
              <a:t>o</a:t>
            </a:r>
            <a:r>
              <a:rPr lang="en-US" sz="2800" dirty="0">
                <a:latin typeface="Segoe UI"/>
                <a:cs typeface="Segoe UI Semibold"/>
              </a:rPr>
              <a:t>m</a:t>
            </a:r>
            <a:r>
              <a:rPr lang="en-FI" sz="2800" dirty="0">
                <a:latin typeface="Segoe UI"/>
                <a:cs typeface="Segoe UI Semibold"/>
              </a:rPr>
              <a:t>m</a:t>
            </a:r>
            <a:r>
              <a:rPr lang="en-US" sz="2800" dirty="0">
                <a:latin typeface="Segoe UI"/>
                <a:cs typeface="Segoe UI Semibold"/>
              </a:rPr>
              <a:t>u</a:t>
            </a:r>
            <a:r>
              <a:rPr lang="en-FI" sz="2800" dirty="0">
                <a:latin typeface="Segoe UI"/>
                <a:cs typeface="Segoe UI Semibold"/>
              </a:rPr>
              <a:t>n</a:t>
            </a:r>
            <a:r>
              <a:rPr lang="en-US" sz="2800" dirty="0" err="1">
                <a:latin typeface="Segoe UI"/>
                <a:cs typeface="Segoe UI Semibold"/>
              </a:rPr>
              <a:t>i</a:t>
            </a:r>
            <a:r>
              <a:rPr lang="en-FI" sz="2800" dirty="0">
                <a:latin typeface="Segoe UI"/>
                <a:cs typeface="Segoe UI Semibold"/>
              </a:rPr>
              <a:t>t</a:t>
            </a:r>
            <a:r>
              <a:rPr lang="en-US" sz="2800" dirty="0">
                <a:latin typeface="Segoe UI"/>
                <a:cs typeface="Segoe UI Semibold"/>
              </a:rPr>
              <a:t>y</a:t>
            </a:r>
            <a:r>
              <a:rPr lang="en-FI" sz="2800" dirty="0">
                <a:latin typeface="Segoe UI"/>
                <a:cs typeface="Segoe UI Semibold"/>
              </a:rPr>
              <a:t> (</a:t>
            </a:r>
            <a:r>
              <a:rPr lang="en-US" sz="2800" dirty="0">
                <a:latin typeface="Segoe UI"/>
                <a:cs typeface="Segoe UI Semibold"/>
              </a:rPr>
              <a:t>P</a:t>
            </a:r>
            <a:r>
              <a:rPr lang="en-FI" sz="2800" dirty="0">
                <a:latin typeface="Segoe UI"/>
                <a:cs typeface="Segoe UI Semibold"/>
              </a:rPr>
              <a:t>n</a:t>
            </a:r>
            <a:r>
              <a:rPr lang="en-US" sz="2800" dirty="0">
                <a:latin typeface="Segoe UI"/>
                <a:cs typeface="Segoe UI Semibold"/>
              </a:rPr>
              <a:t>P</a:t>
            </a:r>
            <a:r>
              <a:rPr lang="en-FI" sz="2800" dirty="0">
                <a:latin typeface="Segoe UI"/>
                <a:cs typeface="Segoe UI Semibold"/>
              </a:rPr>
              <a:t>)</a:t>
            </a:r>
            <a:r>
              <a:rPr lang="en-US" sz="2800" dirty="0">
                <a:latin typeface="Segoe UI"/>
                <a:cs typeface="Segoe UI Semibold"/>
              </a:rPr>
              <a:t> YouTube channel</a:t>
            </a:r>
          </a:p>
          <a:p>
            <a:pPr marL="0" indent="0" algn="ctr">
              <a:buNone/>
            </a:pPr>
            <a:r>
              <a:rPr lang="en-US"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https://aka.ms/m</a:t>
            </a:r>
            <a:r>
              <a:rPr lang="en-FI"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365</a:t>
            </a:r>
            <a:r>
              <a:rPr lang="en-US"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/v</a:t>
            </a:r>
            <a:r>
              <a:rPr lang="en-FI"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i</a:t>
            </a:r>
            <a:r>
              <a:rPr lang="en-US"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d</a:t>
            </a:r>
            <a:r>
              <a:rPr lang="en-FI"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e</a:t>
            </a:r>
            <a:r>
              <a:rPr lang="en-US"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o</a:t>
            </a:r>
            <a:r>
              <a:rPr lang="en-FI"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s</a:t>
            </a:r>
            <a:endParaRPr lang="en-US" sz="2800" dirty="0">
              <a:solidFill>
                <a:schemeClr val="accent2"/>
              </a:solidFill>
              <a:latin typeface="Segoe UI"/>
              <a:cs typeface="Segoe UI Semibold"/>
            </a:endParaRPr>
          </a:p>
          <a:p>
            <a:pPr marL="0" indent="0" algn="ctr">
              <a:buNone/>
            </a:pPr>
            <a:r>
              <a:rPr lang="en-US" sz="2000" i="1" dirty="0">
                <a:solidFill>
                  <a:srgbClr val="0070C0"/>
                </a:solidFill>
                <a:latin typeface="Segoe UI"/>
                <a:cs typeface="Segoe UI Semibold"/>
              </a:rPr>
              <a:t>(subscribe today)</a:t>
            </a:r>
          </a:p>
          <a:p>
            <a:pPr algn="ctr"/>
            <a:endParaRPr lang="en-US" sz="2800" dirty="0">
              <a:latin typeface="Segoe UI"/>
              <a:cs typeface="Segoe UI Semibold"/>
            </a:endParaRPr>
          </a:p>
          <a:p>
            <a:pPr marL="0" indent="0" algn="ctr">
              <a:buNone/>
            </a:pPr>
            <a:r>
              <a:rPr lang="en-US" sz="2800" dirty="0">
                <a:latin typeface="Segoe UI"/>
                <a:cs typeface="Segoe UI Semibold"/>
              </a:rPr>
              <a:t>Follow us on Twitter </a:t>
            </a:r>
          </a:p>
          <a:p>
            <a:pPr marL="0" indent="0" algn="ctr">
              <a:buNone/>
            </a:pPr>
            <a:r>
              <a:rPr lang="en-US" sz="2800" dirty="0">
                <a:solidFill>
                  <a:srgbClr val="0070C0"/>
                </a:solidFill>
                <a:latin typeface="Segoe UI"/>
                <a:cs typeface="Segoe UI Semibold"/>
              </a:rPr>
              <a:t>@Microsoft365Dev</a:t>
            </a:r>
            <a:r>
              <a:rPr lang="en-FI" sz="2800" dirty="0">
                <a:solidFill>
                  <a:schemeClr val="tx1"/>
                </a:solidFill>
                <a:latin typeface="Segoe UI"/>
                <a:cs typeface="Segoe UI Semibold"/>
              </a:rPr>
              <a:t> | </a:t>
            </a:r>
            <a:r>
              <a:rPr lang="en-FI" sz="2800" dirty="0">
                <a:solidFill>
                  <a:srgbClr val="0070C0"/>
                </a:solidFill>
                <a:latin typeface="Segoe UI"/>
                <a:cs typeface="Segoe UI Semibold"/>
              </a:rPr>
              <a:t>@M365PnP</a:t>
            </a:r>
            <a:endParaRPr lang="en-US" sz="2800" dirty="0">
              <a:solidFill>
                <a:srgbClr val="0070C0"/>
              </a:solidFill>
              <a:latin typeface="Segoe UI"/>
              <a:cs typeface="Segoe UI Semibold"/>
            </a:endParaRPr>
          </a:p>
          <a:p>
            <a:pPr algn="ctr"/>
            <a:endParaRPr lang="en-US" sz="2800" dirty="0">
              <a:latin typeface="Segoe UI"/>
              <a:cs typeface="Segoe UI Semibold"/>
            </a:endParaRPr>
          </a:p>
          <a:p>
            <a:pPr marL="0" indent="0" algn="ctr">
              <a:buNone/>
            </a:pPr>
            <a:r>
              <a:rPr lang="en-US" sz="2800" dirty="0">
                <a:latin typeface="Segoe UI"/>
                <a:cs typeface="Segoe UI Semibold"/>
              </a:rPr>
              <a:t>Next</a:t>
            </a:r>
            <a:r>
              <a:rPr lang="en-FI" sz="2800" dirty="0">
                <a:latin typeface="Segoe UI"/>
                <a:cs typeface="Segoe UI Semibold"/>
              </a:rPr>
              <a:t> M365 </a:t>
            </a:r>
            <a:r>
              <a:rPr lang="en-US" sz="2800" dirty="0">
                <a:latin typeface="Segoe UI"/>
                <a:cs typeface="Segoe UI Semibold"/>
              </a:rPr>
              <a:t>G</a:t>
            </a:r>
            <a:r>
              <a:rPr lang="en-FI" sz="2800" dirty="0">
                <a:latin typeface="Segoe UI"/>
                <a:cs typeface="Segoe UI Semibold"/>
              </a:rPr>
              <a:t>e</a:t>
            </a:r>
            <a:r>
              <a:rPr lang="en-US" sz="2800" dirty="0">
                <a:latin typeface="Segoe UI"/>
                <a:cs typeface="Segoe UI Semibold"/>
              </a:rPr>
              <a:t>n</a:t>
            </a:r>
            <a:r>
              <a:rPr lang="en-FI" sz="2800" dirty="0">
                <a:latin typeface="Segoe UI"/>
                <a:cs typeface="Segoe UI Semibold"/>
              </a:rPr>
              <a:t>e</a:t>
            </a:r>
            <a:r>
              <a:rPr lang="en-US" sz="2800" dirty="0">
                <a:latin typeface="Segoe UI"/>
                <a:cs typeface="Segoe UI Semibold"/>
              </a:rPr>
              <a:t>r</a:t>
            </a:r>
            <a:r>
              <a:rPr lang="en-FI" sz="2800" dirty="0">
                <a:latin typeface="Segoe UI"/>
                <a:cs typeface="Segoe UI Semibold"/>
              </a:rPr>
              <a:t>a</a:t>
            </a:r>
            <a:r>
              <a:rPr lang="en-US" sz="2800" dirty="0">
                <a:latin typeface="Segoe UI"/>
                <a:cs typeface="Segoe UI Semibold"/>
              </a:rPr>
              <a:t>l</a:t>
            </a:r>
            <a:r>
              <a:rPr lang="en-FI" sz="2800" dirty="0">
                <a:latin typeface="Segoe UI"/>
                <a:cs typeface="Segoe UI Semibold"/>
              </a:rPr>
              <a:t> </a:t>
            </a:r>
            <a:r>
              <a:rPr lang="en-US" sz="2800" dirty="0">
                <a:latin typeface="Segoe UI"/>
                <a:cs typeface="Segoe UI Semibold"/>
              </a:rPr>
              <a:t>D</a:t>
            </a:r>
            <a:r>
              <a:rPr lang="en-FI" sz="2800" dirty="0">
                <a:latin typeface="Segoe UI"/>
                <a:cs typeface="Segoe UI Semibold"/>
              </a:rPr>
              <a:t>e</a:t>
            </a:r>
            <a:r>
              <a:rPr lang="en-US" sz="2800" dirty="0">
                <a:latin typeface="Segoe UI"/>
                <a:cs typeface="Segoe UI Semibold"/>
              </a:rPr>
              <a:t>v</a:t>
            </a:r>
            <a:r>
              <a:rPr lang="en-FI" sz="2800" dirty="0">
                <a:latin typeface="Segoe UI"/>
                <a:cs typeface="Segoe UI Semibold"/>
              </a:rPr>
              <a:t> </a:t>
            </a:r>
            <a:r>
              <a:rPr lang="en-US" sz="2800" dirty="0">
                <a:latin typeface="Segoe UI"/>
                <a:cs typeface="Segoe UI Semibold"/>
              </a:rPr>
              <a:t>call: </a:t>
            </a:r>
            <a:r>
              <a:rPr lang="en-US" sz="2800" b="1" dirty="0">
                <a:latin typeface="Segoe UI"/>
                <a:cs typeface="Segoe UI Semibold"/>
              </a:rPr>
              <a:t>August 18</a:t>
            </a:r>
            <a:r>
              <a:rPr lang="en-US" sz="2800" b="1" baseline="30000" dirty="0">
                <a:latin typeface="Segoe UI"/>
                <a:cs typeface="Segoe UI Semibold"/>
              </a:rPr>
              <a:t>th</a:t>
            </a:r>
            <a:r>
              <a:rPr lang="en-US" sz="2800" b="1" dirty="0">
                <a:latin typeface="Segoe UI"/>
                <a:cs typeface="Segoe UI Semibold"/>
              </a:rPr>
              <a:t> at 0</a:t>
            </a:r>
            <a:r>
              <a:rPr lang="en-FI" sz="2800" b="1" dirty="0">
                <a:latin typeface="Segoe UI"/>
                <a:cs typeface="Segoe UI Semibold"/>
              </a:rPr>
              <a:t>7</a:t>
            </a:r>
            <a:r>
              <a:rPr lang="en-US" sz="2800" b="1" dirty="0">
                <a:latin typeface="Segoe UI"/>
                <a:cs typeface="Segoe UI Semibold"/>
              </a:rPr>
              <a:t>:00am PT</a:t>
            </a:r>
            <a:endParaRPr lang="en-FI" sz="2800" b="1" dirty="0">
              <a:latin typeface="Segoe UI"/>
              <a:cs typeface="Segoe UI Semibold"/>
            </a:endParaRPr>
          </a:p>
          <a:p>
            <a:pPr marL="0" indent="0" algn="ctr">
              <a:buNone/>
            </a:pPr>
            <a:r>
              <a:rPr lang="en-US" sz="1800" dirty="0">
                <a:latin typeface="Segoe UI"/>
                <a:cs typeface="Segoe UI Semibold"/>
              </a:rPr>
              <a:t>Next Viva Connections &amp; S</a:t>
            </a:r>
            <a:r>
              <a:rPr lang="en-FI" sz="1800" dirty="0">
                <a:latin typeface="Segoe UI"/>
                <a:cs typeface="Segoe UI Semibold"/>
              </a:rPr>
              <a:t>h</a:t>
            </a:r>
            <a:r>
              <a:rPr lang="en-US" sz="1800" dirty="0">
                <a:latin typeface="Segoe UI"/>
                <a:cs typeface="Segoe UI Semibold"/>
              </a:rPr>
              <a:t>a</a:t>
            </a:r>
            <a:r>
              <a:rPr lang="en-FI" sz="1800" dirty="0">
                <a:latin typeface="Segoe UI"/>
                <a:cs typeface="Segoe UI Semibold"/>
              </a:rPr>
              <a:t>r</a:t>
            </a:r>
            <a:r>
              <a:rPr lang="en-US" sz="1800" dirty="0">
                <a:latin typeface="Segoe UI"/>
                <a:cs typeface="Segoe UI Semibold"/>
              </a:rPr>
              <a:t>e</a:t>
            </a:r>
            <a:r>
              <a:rPr lang="en-FI" sz="1800" dirty="0">
                <a:latin typeface="Segoe UI"/>
                <a:cs typeface="Segoe UI Semibold"/>
              </a:rPr>
              <a:t>P</a:t>
            </a:r>
            <a:r>
              <a:rPr lang="en-US" sz="1800" dirty="0">
                <a:latin typeface="Segoe UI"/>
                <a:cs typeface="Segoe UI Semibold"/>
              </a:rPr>
              <a:t>o</a:t>
            </a:r>
            <a:r>
              <a:rPr lang="en-FI" sz="1800" dirty="0">
                <a:latin typeface="Segoe UI"/>
                <a:cs typeface="Segoe UI Semibold"/>
              </a:rPr>
              <a:t>i</a:t>
            </a:r>
            <a:r>
              <a:rPr lang="en-US" sz="1800" dirty="0">
                <a:latin typeface="Segoe UI"/>
                <a:cs typeface="Segoe UI Semibold"/>
              </a:rPr>
              <a:t>n</a:t>
            </a:r>
            <a:r>
              <a:rPr lang="en-FI" sz="1800" dirty="0">
                <a:latin typeface="Segoe UI"/>
                <a:cs typeface="Segoe UI Semibold"/>
              </a:rPr>
              <a:t>t </a:t>
            </a:r>
            <a:r>
              <a:rPr lang="en-US" sz="1800" dirty="0">
                <a:latin typeface="Segoe UI"/>
                <a:cs typeface="Segoe UI Semibold"/>
              </a:rPr>
              <a:t>F</a:t>
            </a:r>
            <a:r>
              <a:rPr lang="en-FI" sz="1800" dirty="0">
                <a:latin typeface="Segoe UI"/>
                <a:cs typeface="Segoe UI Semibold"/>
              </a:rPr>
              <a:t>r</a:t>
            </a:r>
            <a:r>
              <a:rPr lang="en-US" sz="1800" dirty="0">
                <a:latin typeface="Segoe UI"/>
                <a:cs typeface="Segoe UI Semibold"/>
              </a:rPr>
              <a:t>a</a:t>
            </a:r>
            <a:r>
              <a:rPr lang="en-FI" sz="1800" dirty="0">
                <a:latin typeface="Segoe UI"/>
                <a:cs typeface="Segoe UI Semibold"/>
              </a:rPr>
              <a:t>m</a:t>
            </a:r>
            <a:r>
              <a:rPr lang="en-US" sz="1800" dirty="0">
                <a:latin typeface="Segoe UI"/>
                <a:cs typeface="Segoe UI Semibold"/>
              </a:rPr>
              <a:t>e</a:t>
            </a:r>
            <a:r>
              <a:rPr lang="en-FI" sz="1800" dirty="0">
                <a:latin typeface="Segoe UI"/>
                <a:cs typeface="Segoe UI Semibold"/>
              </a:rPr>
              <a:t>w</a:t>
            </a:r>
            <a:r>
              <a:rPr lang="en-US" sz="1800" dirty="0">
                <a:latin typeface="Segoe UI"/>
                <a:cs typeface="Segoe UI Semibold"/>
              </a:rPr>
              <a:t>o</a:t>
            </a:r>
            <a:r>
              <a:rPr lang="en-FI" sz="1800" dirty="0">
                <a:latin typeface="Segoe UI"/>
                <a:cs typeface="Segoe UI Semibold"/>
              </a:rPr>
              <a:t>r</a:t>
            </a:r>
            <a:r>
              <a:rPr lang="en-US" sz="1800" dirty="0">
                <a:latin typeface="Segoe UI"/>
                <a:cs typeface="Segoe UI Semibold"/>
              </a:rPr>
              <a:t>k</a:t>
            </a:r>
            <a:r>
              <a:rPr lang="en-FI" sz="1800" dirty="0">
                <a:latin typeface="Segoe UI"/>
                <a:cs typeface="Segoe UI Semibold"/>
              </a:rPr>
              <a:t> </a:t>
            </a:r>
            <a:r>
              <a:rPr lang="en-US" sz="1800" dirty="0">
                <a:latin typeface="Segoe UI"/>
                <a:cs typeface="Segoe UI Semibold"/>
              </a:rPr>
              <a:t>call: </a:t>
            </a:r>
            <a:r>
              <a:rPr lang="en-US" sz="1800" b="1" dirty="0">
                <a:latin typeface="Segoe UI"/>
                <a:cs typeface="Segoe UI Semibold"/>
              </a:rPr>
              <a:t>August 11</a:t>
            </a:r>
            <a:r>
              <a:rPr lang="en-US" sz="1800" b="1" baseline="30000" dirty="0">
                <a:latin typeface="Segoe UI"/>
                <a:cs typeface="Segoe UI Semibold"/>
              </a:rPr>
              <a:t>th</a:t>
            </a:r>
            <a:r>
              <a:rPr lang="en-US" sz="1800" b="1" dirty="0">
                <a:latin typeface="Segoe UI"/>
                <a:cs typeface="Segoe UI Semibold"/>
              </a:rPr>
              <a:t> at 0</a:t>
            </a:r>
            <a:r>
              <a:rPr lang="en-FI" sz="1800" b="1" dirty="0">
                <a:latin typeface="Segoe UI"/>
                <a:cs typeface="Segoe UI Semibold"/>
              </a:rPr>
              <a:t>7</a:t>
            </a:r>
            <a:r>
              <a:rPr lang="en-US" sz="1800" b="1" dirty="0">
                <a:latin typeface="Segoe UI"/>
                <a:cs typeface="Segoe UI Semibold"/>
              </a:rPr>
              <a:t>:00am PT</a:t>
            </a:r>
            <a:endParaRPr lang="en-US" sz="1800" dirty="0">
              <a:latin typeface="Segoe UI"/>
              <a:cs typeface="Segoe UI Semibold"/>
            </a:endParaRPr>
          </a:p>
          <a:p>
            <a:pPr marL="0" indent="0" algn="ctr">
              <a:buNone/>
            </a:pPr>
            <a:r>
              <a:rPr lang="en-US" sz="1800" dirty="0">
                <a:latin typeface="Segoe UI"/>
                <a:cs typeface="Segoe UI Semibold"/>
              </a:rPr>
              <a:t>See all other community calls from </a:t>
            </a:r>
            <a:r>
              <a:rPr lang="en-US" sz="1800" dirty="0">
                <a:solidFill>
                  <a:schemeClr val="accent2"/>
                </a:solidFill>
                <a:latin typeface="Segoe UI"/>
                <a:cs typeface="Segoe UI Semibold"/>
                <a:hlinkClick r:id="rId4">
                  <a:extLst>
                    <a:ext uri="{A12FA001-AC4F-418D-AE19-62706E023703}">
                      <ahyp:hlinkClr xmlns:ahyp="http://schemas.microsoft.com/office/drawing/2018/hyperlinkcolor" val="tx"/>
                    </a:ext>
                  </a:extLst>
                </a:hlinkClick>
              </a:rPr>
              <a:t>https://aka.ms/m365/calls</a:t>
            </a:r>
            <a:endParaRPr lang="en-US" sz="1800" dirty="0">
              <a:solidFill>
                <a:schemeClr val="accent2"/>
              </a:solidFill>
              <a:latin typeface="Segoe UI"/>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213684"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Tree>
    <p:extLst>
      <p:ext uri="{BB962C8B-B14F-4D97-AF65-F5344CB8AC3E}">
        <p14:creationId xmlns:p14="http://schemas.microsoft.com/office/powerpoint/2010/main" val="1270474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21728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MSC19_microsoftInclusion_redmond_078">
            <a:extLst>
              <a:ext uri="{FF2B5EF4-FFF2-40B4-BE49-F238E27FC236}">
                <a16:creationId xmlns:a16="http://schemas.microsoft.com/office/drawing/2014/main" id="{51ABDF2D-DF77-4477-ABA9-921E2CFE97F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42064" y="-1749"/>
            <a:ext cx="10494411" cy="699627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81C9A1E-677A-4A89-9E1B-504393C61AFC}"/>
              </a:ext>
            </a:extLst>
          </p:cNvPr>
          <p:cNvSpPr/>
          <p:nvPr/>
        </p:nvSpPr>
        <p:spPr bwMode="auto">
          <a:xfrm>
            <a:off x="0" y="-2384"/>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v</a:t>
            </a:r>
          </a:p>
        </p:txBody>
      </p:sp>
      <p:sp>
        <p:nvSpPr>
          <p:cNvPr id="5" name="Freeform 4"/>
          <p:cNvSpPr/>
          <p:nvPr/>
        </p:nvSpPr>
        <p:spPr bwMode="white">
          <a:xfrm>
            <a:off x="0" y="0"/>
            <a:ext cx="6938317"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223096"/>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299961" y="1263747"/>
            <a:ext cx="5298923" cy="4431983"/>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1600" dirty="0">
                <a:solidFill>
                  <a:schemeClr val="bg1"/>
                </a:solidFill>
                <a:latin typeface="Segoe UI Light"/>
                <a:cs typeface="Segoe UI Light"/>
              </a:rPr>
              <a:t>Latest Updates</a:t>
            </a:r>
          </a:p>
          <a:p>
            <a:pPr marL="342900" indent="-342900">
              <a:buFont typeface="Arial" panose="020B0604020202020204" pitchFamily="34" charset="0"/>
              <a:buChar char="•"/>
            </a:pPr>
            <a:r>
              <a:rPr lang="en-US" sz="1600" dirty="0">
                <a:solidFill>
                  <a:schemeClr val="bg1"/>
                </a:solidFill>
                <a:latin typeface="Segoe UI Light"/>
                <a:cs typeface="Segoe UI Light"/>
              </a:rPr>
              <a:t>Independent Publisher Connectors</a:t>
            </a:r>
          </a:p>
          <a:p>
            <a:pPr marL="342900" indent="-342900">
              <a:buFont typeface="Arial" panose="020B0604020202020204" pitchFamily="34" charset="0"/>
              <a:buChar char="•"/>
            </a:pPr>
            <a:endParaRPr lang="en-US" sz="1600" dirty="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1600" dirty="0">
                <a:solidFill>
                  <a:schemeClr val="bg1"/>
                </a:solidFill>
                <a:latin typeface="Segoe UI Light"/>
                <a:cs typeface="Segoe UI Light"/>
              </a:rPr>
              <a:t>Latest on script samples</a:t>
            </a:r>
          </a:p>
          <a:p>
            <a:pPr marL="342900" indent="-342900">
              <a:buFont typeface="Arial" panose="020B0604020202020204" pitchFamily="34" charset="0"/>
              <a:buChar char="•"/>
            </a:pPr>
            <a:r>
              <a:rPr lang="en-US" sz="1600" dirty="0">
                <a:solidFill>
                  <a:schemeClr val="bg1"/>
                </a:solidFill>
                <a:latin typeface="Segoe UI Light"/>
                <a:cs typeface="Segoe UI Light"/>
              </a:rPr>
              <a:t>Latest Microsoft Teams samples</a:t>
            </a:r>
          </a:p>
          <a:p>
            <a:pPr marL="342900" indent="-342900">
              <a:buFont typeface="Arial" panose="020B0604020202020204" pitchFamily="34" charset="0"/>
              <a:buChar char="•"/>
            </a:pPr>
            <a:r>
              <a:rPr lang="en-US" sz="1600" dirty="0">
                <a:solidFill>
                  <a:schemeClr val="bg1"/>
                </a:solidFill>
                <a:latin typeface="Segoe UI Light"/>
                <a:cs typeface="Segoe UI Light"/>
              </a:rPr>
              <a:t>Latest on Power Platform samples</a:t>
            </a:r>
          </a:p>
          <a:p>
            <a:pPr marL="342900" indent="-342900">
              <a:buFont typeface="Arial" panose="020B0604020202020204" pitchFamily="34" charset="0"/>
              <a:buChar char="•"/>
            </a:pPr>
            <a:endParaRPr lang="en-US" sz="1600" dirty="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1600" dirty="0">
                <a:solidFill>
                  <a:schemeClr val="bg1"/>
                </a:solidFill>
                <a:latin typeface="Segoe UI Light"/>
                <a:cs typeface="Segoe UI Light"/>
              </a:rPr>
              <a:t>Picture time with the </a:t>
            </a:r>
            <a:r>
              <a:rPr lang="en-US" sz="1600" b="1" dirty="0">
                <a:solidFill>
                  <a:schemeClr val="bg1"/>
                </a:solidFill>
                <a:latin typeface="Segoe UI Light"/>
                <a:cs typeface="Segoe UI Light"/>
              </a:rPr>
              <a:t>Together Mode!</a:t>
            </a:r>
            <a:endParaRPr lang="en-US" sz="1600" dirty="0">
              <a:solidFill>
                <a:schemeClr val="bg1"/>
              </a:solidFill>
              <a:latin typeface="Segoe UI Light"/>
              <a:cs typeface="Segoe UI Light"/>
            </a:endParaRPr>
          </a:p>
          <a:p>
            <a:endParaRPr lang="en-US" sz="1600" b="1" dirty="0">
              <a:solidFill>
                <a:schemeClr val="bg1"/>
              </a:solidFill>
              <a:latin typeface="Segoe UI Light" panose="020B0502040204020203" pitchFamily="34" charset="0"/>
              <a:ea typeface="+mn-lt"/>
              <a:cs typeface="Segoe UI Light" panose="020B0502040204020203" pitchFamily="34" charset="0"/>
            </a:endParaRPr>
          </a:p>
          <a:p>
            <a:endParaRPr lang="en-US" sz="1600" b="1" dirty="0">
              <a:solidFill>
                <a:schemeClr val="bg1"/>
              </a:solidFill>
              <a:latin typeface="Segoe UI Light"/>
              <a:ea typeface="+mn-lt"/>
              <a:cs typeface="Segoe UI Light"/>
            </a:endParaRPr>
          </a:p>
          <a:p>
            <a:pPr marL="342900" indent="-342900">
              <a:buFont typeface="Arial" panose="020B0604020202020204" pitchFamily="34" charset="0"/>
              <a:buChar char="•"/>
            </a:pPr>
            <a:r>
              <a:rPr lang="en-US" sz="1600" b="1" dirty="0">
                <a:solidFill>
                  <a:schemeClr val="bg1"/>
                </a:solidFill>
                <a:latin typeface="Segoe UI"/>
                <a:cs typeface="Segoe UI"/>
              </a:rPr>
              <a:t>Luise Freese </a:t>
            </a:r>
            <a:r>
              <a:rPr lang="en-US" sz="1600" dirty="0">
                <a:solidFill>
                  <a:schemeClr val="bg1"/>
                </a:solidFill>
                <a:latin typeface="Segoe UI"/>
                <a:cs typeface="Segoe UI"/>
              </a:rPr>
              <a:t>- </a:t>
            </a:r>
            <a:r>
              <a:rPr lang="en-US" sz="1600" dirty="0" err="1">
                <a:solidFill>
                  <a:schemeClr val="bg1"/>
                </a:solidFill>
                <a:latin typeface="Segoe UI"/>
                <a:cs typeface="Segoe UI"/>
              </a:rPr>
              <a:t>ProvisionGenie</a:t>
            </a:r>
            <a:r>
              <a:rPr lang="en-US" sz="1600" dirty="0">
                <a:solidFill>
                  <a:schemeClr val="bg1"/>
                </a:solidFill>
                <a:latin typeface="Segoe UI"/>
                <a:cs typeface="Segoe UI"/>
              </a:rPr>
              <a:t> v.3.0 - Localization and Accessibility</a:t>
            </a:r>
          </a:p>
          <a:p>
            <a:pPr marL="342900" indent="-342900">
              <a:buFont typeface="Arial" panose="020B0604020202020204" pitchFamily="34" charset="0"/>
              <a:buChar char="•"/>
            </a:pPr>
            <a:endParaRPr lang="en-US" sz="1600" dirty="0">
              <a:solidFill>
                <a:schemeClr val="bg1"/>
              </a:solidFill>
              <a:latin typeface="Segoe UI"/>
              <a:cs typeface="Segoe UI"/>
            </a:endParaRPr>
          </a:p>
          <a:p>
            <a:pPr marL="342900" indent="-342900">
              <a:buFont typeface="Arial" panose="020B0604020202020204" pitchFamily="34" charset="0"/>
              <a:buChar char="•"/>
            </a:pPr>
            <a:endParaRPr lang="en-US" sz="1600" dirty="0">
              <a:solidFill>
                <a:schemeClr val="bg1"/>
              </a:solidFill>
              <a:latin typeface="Segoe UI"/>
              <a:cs typeface="Segoe UI"/>
            </a:endParaRPr>
          </a:p>
          <a:p>
            <a:pPr marL="342900" indent="-342900">
              <a:buFont typeface="Arial" panose="020B0604020202020204" pitchFamily="34" charset="0"/>
              <a:buChar char="•"/>
            </a:pPr>
            <a:r>
              <a:rPr lang="en-US" sz="1600" b="1" dirty="0">
                <a:solidFill>
                  <a:schemeClr val="bg1"/>
                </a:solidFill>
                <a:latin typeface="Segoe UI"/>
                <a:cs typeface="Segoe UI"/>
              </a:rPr>
              <a:t>Chris Kent </a:t>
            </a:r>
            <a:r>
              <a:rPr lang="en-US" sz="1600" dirty="0">
                <a:solidFill>
                  <a:schemeClr val="bg1"/>
                </a:solidFill>
                <a:latin typeface="Segoe UI"/>
                <a:cs typeface="Segoe UI"/>
              </a:rPr>
              <a:t>- List Formatting – Warrior Horses Strike Back!</a:t>
            </a:r>
          </a:p>
          <a:p>
            <a:pPr marL="342900" indent="-342900">
              <a:buFont typeface="Arial" panose="020B0604020202020204" pitchFamily="34" charset="0"/>
              <a:buChar char="•"/>
            </a:pPr>
            <a:endParaRPr lang="en-US" sz="1600" dirty="0">
              <a:solidFill>
                <a:schemeClr val="bg1"/>
              </a:solidFill>
              <a:latin typeface="Segoe UI"/>
              <a:cs typeface="Segoe UI"/>
            </a:endParaRPr>
          </a:p>
          <a:p>
            <a:pPr marL="342900" indent="-342900">
              <a:buFont typeface="Arial" panose="020B0604020202020204" pitchFamily="34" charset="0"/>
              <a:buChar char="•"/>
            </a:pPr>
            <a:endParaRPr lang="en-US" sz="1600" dirty="0">
              <a:solidFill>
                <a:schemeClr val="bg1"/>
              </a:solidFill>
              <a:latin typeface="Segoe UI"/>
              <a:cs typeface="Segoe UI"/>
            </a:endParaRPr>
          </a:p>
        </p:txBody>
      </p:sp>
      <p:pic>
        <p:nvPicPr>
          <p:cNvPr id="14" name="Picture 4">
            <a:extLst>
              <a:ext uri="{FF2B5EF4-FFF2-40B4-BE49-F238E27FC236}">
                <a16:creationId xmlns:a16="http://schemas.microsoft.com/office/drawing/2014/main" id="{9D456C14-6693-709D-5FC1-D475399932D4}"/>
              </a:ext>
            </a:extLst>
          </p:cNvPr>
          <p:cNvPicPr>
            <a:picLocks noChangeAspect="1" noChangeArrowheads="1"/>
          </p:cNvPicPr>
          <p:nvPr/>
        </p:nvPicPr>
        <p:blipFill>
          <a:blip r:embed="rId4"/>
          <a:srcRect/>
          <a:stretch/>
        </p:blipFill>
        <p:spPr bwMode="auto">
          <a:xfrm>
            <a:off x="10718592" y="223096"/>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C01306F6-738A-7FB5-5BDC-38085CB0B0D9}"/>
              </a:ext>
            </a:extLst>
          </p:cNvPr>
          <p:cNvPicPr>
            <a:picLocks noChangeAspect="1" noChangeArrowheads="1"/>
          </p:cNvPicPr>
          <p:nvPr/>
        </p:nvPicPr>
        <p:blipFill>
          <a:blip r:embed="rId5"/>
          <a:srcRect/>
          <a:stretch/>
        </p:blipFill>
        <p:spPr bwMode="auto">
          <a:xfrm>
            <a:off x="9006533" y="223096"/>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0437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23962"/>
          </a:xfrm>
        </p:spPr>
        <p:txBody>
          <a:bodyPr/>
          <a:lstStyle/>
          <a:p>
            <a:r>
              <a:rPr lang="en-US" sz="4000"/>
              <a:t>Opportunities to Participate in the community</a:t>
            </a:r>
          </a:p>
        </p:txBody>
      </p:sp>
      <p:sp>
        <p:nvSpPr>
          <p:cNvPr id="22" name="Freeform 28"/>
          <p:cNvSpPr>
            <a:spLocks noChangeAspect="1" noEditPoints="1"/>
          </p:cNvSpPr>
          <p:nvPr/>
        </p:nvSpPr>
        <p:spPr bwMode="auto">
          <a:xfrm>
            <a:off x="789327" y="5664325"/>
            <a:ext cx="360363" cy="42068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32"/>
          <p:cNvSpPr>
            <a:spLocks noChangeAspect="1" noEditPoints="1"/>
          </p:cNvSpPr>
          <p:nvPr/>
        </p:nvSpPr>
        <p:spPr bwMode="auto">
          <a:xfrm>
            <a:off x="10671121" y="4491936"/>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8" name="Group 7">
            <a:extLst>
              <a:ext uri="{FF2B5EF4-FFF2-40B4-BE49-F238E27FC236}">
                <a16:creationId xmlns:a16="http://schemas.microsoft.com/office/drawing/2014/main" id="{6A680F31-A1DF-4DCB-B762-7620C2150C2A}"/>
              </a:ext>
            </a:extLst>
          </p:cNvPr>
          <p:cNvGrpSpPr/>
          <p:nvPr/>
        </p:nvGrpSpPr>
        <p:grpSpPr>
          <a:xfrm>
            <a:off x="1924302" y="2681260"/>
            <a:ext cx="2503008" cy="1324264"/>
            <a:chOff x="786552" y="2702791"/>
            <a:chExt cx="2503008" cy="1081400"/>
          </a:xfrm>
        </p:grpSpPr>
        <p:sp>
          <p:nvSpPr>
            <p:cNvPr id="2" name="Rectangle 1"/>
            <p:cNvSpPr/>
            <p:nvPr/>
          </p:nvSpPr>
          <p:spPr bwMode="auto">
            <a:xfrm>
              <a:off x="952107" y="2702791"/>
              <a:ext cx="2337453" cy="1081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Demo solution or technical pattern</a:t>
              </a:r>
            </a:p>
          </p:txBody>
        </p:sp>
        <p:sp>
          <p:nvSpPr>
            <p:cNvPr id="4" name="Rectangle 3">
              <a:extLst>
                <a:ext uri="{FF2B5EF4-FFF2-40B4-BE49-F238E27FC236}">
                  <a16:creationId xmlns:a16="http://schemas.microsoft.com/office/drawing/2014/main" id="{DF82B291-3D00-4F00-9E01-14D1D94DE5D0}"/>
                </a:ext>
              </a:extLst>
            </p:cNvPr>
            <p:cNvSpPr/>
            <p:nvPr/>
          </p:nvSpPr>
          <p:spPr bwMode="auto">
            <a:xfrm>
              <a:off x="786552" y="2702791"/>
              <a:ext cx="165555" cy="108140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7" name="Group 6">
            <a:extLst>
              <a:ext uri="{FF2B5EF4-FFF2-40B4-BE49-F238E27FC236}">
                <a16:creationId xmlns:a16="http://schemas.microsoft.com/office/drawing/2014/main" id="{EBAE28E7-B5F6-45FB-B675-7C2E5D3CB17E}"/>
              </a:ext>
            </a:extLst>
          </p:cNvPr>
          <p:cNvGrpSpPr/>
          <p:nvPr/>
        </p:nvGrpSpPr>
        <p:grpSpPr>
          <a:xfrm>
            <a:off x="4708850" y="2681260"/>
            <a:ext cx="2500233" cy="1324264"/>
            <a:chOff x="3571100" y="2702791"/>
            <a:chExt cx="2500233" cy="1081400"/>
          </a:xfrm>
        </p:grpSpPr>
        <p:sp>
          <p:nvSpPr>
            <p:cNvPr id="19" name="Rectangle 18"/>
            <p:cNvSpPr/>
            <p:nvPr/>
          </p:nvSpPr>
          <p:spPr bwMode="auto">
            <a:xfrm>
              <a:off x="3736655" y="2702791"/>
              <a:ext cx="2334678" cy="1081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Contribute on GitHub</a:t>
              </a:r>
            </a:p>
          </p:txBody>
        </p:sp>
        <p:sp>
          <p:nvSpPr>
            <p:cNvPr id="13" name="Rectangle 12">
              <a:extLst>
                <a:ext uri="{FF2B5EF4-FFF2-40B4-BE49-F238E27FC236}">
                  <a16:creationId xmlns:a16="http://schemas.microsoft.com/office/drawing/2014/main" id="{9272E7C8-1068-4D9C-83A3-8B69357DC60F}"/>
                </a:ext>
              </a:extLst>
            </p:cNvPr>
            <p:cNvSpPr/>
            <p:nvPr/>
          </p:nvSpPr>
          <p:spPr bwMode="auto">
            <a:xfrm>
              <a:off x="3571100" y="2702791"/>
              <a:ext cx="165555" cy="1081400"/>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6" name="Group 5">
            <a:extLst>
              <a:ext uri="{FF2B5EF4-FFF2-40B4-BE49-F238E27FC236}">
                <a16:creationId xmlns:a16="http://schemas.microsoft.com/office/drawing/2014/main" id="{F10E3DC2-3E4F-4853-89DB-CC0D24E61E1C}"/>
              </a:ext>
            </a:extLst>
          </p:cNvPr>
          <p:cNvGrpSpPr/>
          <p:nvPr/>
        </p:nvGrpSpPr>
        <p:grpSpPr>
          <a:xfrm>
            <a:off x="7490623" y="2681260"/>
            <a:ext cx="2507755" cy="1324264"/>
            <a:chOff x="6352873" y="2702791"/>
            <a:chExt cx="2507755" cy="1081400"/>
          </a:xfrm>
        </p:grpSpPr>
        <p:sp>
          <p:nvSpPr>
            <p:cNvPr id="17" name="Rectangle 16"/>
            <p:cNvSpPr/>
            <p:nvPr/>
          </p:nvSpPr>
          <p:spPr bwMode="auto">
            <a:xfrm>
              <a:off x="6518428" y="2702791"/>
              <a:ext cx="2342200" cy="10814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Provide </a:t>
              </a:r>
              <a:br>
                <a:rPr lang="en-US" sz="2400">
                  <a:gradFill>
                    <a:gsLst>
                      <a:gs pos="0">
                        <a:srgbClr val="FFFFFF"/>
                      </a:gs>
                      <a:gs pos="100000">
                        <a:srgbClr val="FFFFFF"/>
                      </a:gs>
                    </a:gsLst>
                    <a:lin ang="5400000" scaled="0"/>
                  </a:gradFill>
                </a:rPr>
              </a:br>
              <a:r>
                <a:rPr lang="en-US" sz="2400">
                  <a:gradFill>
                    <a:gsLst>
                      <a:gs pos="0">
                        <a:srgbClr val="FFFFFF"/>
                      </a:gs>
                      <a:gs pos="100000">
                        <a:srgbClr val="FFFFFF"/>
                      </a:gs>
                    </a:gsLst>
                    <a:lin ang="5400000" scaled="0"/>
                  </a:gradFill>
                </a:rPr>
                <a:t>feedback</a:t>
              </a:r>
            </a:p>
          </p:txBody>
        </p:sp>
        <p:sp>
          <p:nvSpPr>
            <p:cNvPr id="14" name="Rectangle 13">
              <a:extLst>
                <a:ext uri="{FF2B5EF4-FFF2-40B4-BE49-F238E27FC236}">
                  <a16:creationId xmlns:a16="http://schemas.microsoft.com/office/drawing/2014/main" id="{D47E70ED-6EC7-4D56-BB23-1F1874491747}"/>
                </a:ext>
              </a:extLst>
            </p:cNvPr>
            <p:cNvSpPr/>
            <p:nvPr/>
          </p:nvSpPr>
          <p:spPr bwMode="auto">
            <a:xfrm>
              <a:off x="6352873" y="2702791"/>
              <a:ext cx="165555" cy="10814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sp>
        <p:nvSpPr>
          <p:cNvPr id="9" name="Callout: Line with Border and Accent Bar 8">
            <a:extLst>
              <a:ext uri="{FF2B5EF4-FFF2-40B4-BE49-F238E27FC236}">
                <a16:creationId xmlns:a16="http://schemas.microsoft.com/office/drawing/2014/main" id="{B62739D9-AEF4-4BCC-87B7-698548D64E9D}"/>
              </a:ext>
            </a:extLst>
          </p:cNvPr>
          <p:cNvSpPr/>
          <p:nvPr/>
        </p:nvSpPr>
        <p:spPr bwMode="auto">
          <a:xfrm>
            <a:off x="3825318" y="5439241"/>
            <a:ext cx="3209125" cy="1064516"/>
          </a:xfrm>
          <a:prstGeom prst="accentBorderCallout1">
            <a:avLst>
              <a:gd name="adj1" fmla="val 18750"/>
              <a:gd name="adj2" fmla="val -8333"/>
              <a:gd name="adj3" fmla="val -132427"/>
              <a:gd name="adj4" fmla="val -49779"/>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lumMod val="25000"/>
                  </a:schemeClr>
                </a:solidFill>
                <a:ea typeface="Segoe UI" pitchFamily="34" charset="0"/>
                <a:cs typeface="Segoe UI" pitchFamily="34" charset="0"/>
              </a:rPr>
              <a:t>Great opportunity to get visibility for you or your company. Demo sample or explain how you extend or customize SharePoint Online with live demo in your projects. Reach out to team for volunteering.</a:t>
            </a:r>
          </a:p>
        </p:txBody>
      </p:sp>
      <p:sp>
        <p:nvSpPr>
          <p:cNvPr id="16" name="TextBox 15">
            <a:extLst>
              <a:ext uri="{FF2B5EF4-FFF2-40B4-BE49-F238E27FC236}">
                <a16:creationId xmlns:a16="http://schemas.microsoft.com/office/drawing/2014/main" id="{3D1BBE0C-561F-4720-B867-EFFC6D4295F2}"/>
              </a:ext>
            </a:extLst>
          </p:cNvPr>
          <p:cNvSpPr txBox="1"/>
          <p:nvPr/>
        </p:nvSpPr>
        <p:spPr>
          <a:xfrm>
            <a:off x="7273535" y="5669500"/>
            <a:ext cx="4424925" cy="646331"/>
          </a:xfrm>
          <a:prstGeom prst="rect">
            <a:avLst/>
          </a:prstGeom>
          <a:noFill/>
        </p:spPr>
        <p:txBody>
          <a:bodyPr wrap="square">
            <a:spAutoFit/>
          </a:bodyPr>
          <a:lstStyle/>
          <a:p>
            <a:pPr algn="l"/>
            <a:r>
              <a:rPr lang="en-US" b="0" i="0">
                <a:effectLst/>
                <a:latin typeface="Segoe UI" panose="020B0502040204020203" pitchFamily="34" charset="0"/>
              </a:rPr>
              <a:t>Request a demo spot on the call</a:t>
            </a:r>
          </a:p>
          <a:p>
            <a:pPr algn="l"/>
            <a:r>
              <a:rPr lang="en-US" b="0" i="0">
                <a:solidFill>
                  <a:schemeClr val="accent2"/>
                </a:solidFill>
                <a:effectLst/>
                <a:latin typeface="Segoe UI" panose="020B0502040204020203" pitchFamily="34" charset="0"/>
              </a:rPr>
              <a:t>https://aka.ms/m365pnp/request/demo</a:t>
            </a:r>
          </a:p>
        </p:txBody>
      </p:sp>
    </p:spTree>
    <p:extLst>
      <p:ext uri="{BB962C8B-B14F-4D97-AF65-F5344CB8AC3E}">
        <p14:creationId xmlns:p14="http://schemas.microsoft.com/office/powerpoint/2010/main" val="190394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42" presetClass="entr" presetSubtype="0" fill="hold" grpId="0" nodeType="afterEffect">
                                  <p:stCondLst>
                                    <p:cond delay="1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1" cy="4790851"/>
            <a:chOff x="5094709" y="1370796"/>
            <a:chExt cx="2235111"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1" cy="4790851"/>
              <a:chOff x="2646798" y="1541408"/>
              <a:chExt cx="2235111"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1"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10029737" y="1092789"/>
            <a:ext cx="2384255" cy="4075027"/>
            <a:chOff x="10038924" y="1471029"/>
            <a:chExt cx="2384255"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10038924" y="5056734"/>
              <a:ext cx="238425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aka.ms/m365/community</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268468"/>
            <a:chOff x="7346655" y="1092789"/>
            <a:chExt cx="2625258" cy="5268468"/>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268468"/>
              <a:chOff x="7354308" y="1471029"/>
              <a:chExt cx="2625258" cy="5268468"/>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677340"/>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8"/>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9"/>
            <a:stretch>
              <a:fillRect/>
            </a:stretch>
          </p:blipFill>
          <p:spPr>
            <a:xfrm>
              <a:off x="8414114" y="3040339"/>
              <a:ext cx="1352765" cy="1460371"/>
            </a:xfrm>
            <a:prstGeom prst="rect">
              <a:avLst/>
            </a:prstGeom>
            <a:ln>
              <a:solidFill>
                <a:schemeClr val="tx1">
                  <a:lumMod val="10000"/>
                  <a:lumOff val="90000"/>
                </a:schemeClr>
              </a:solidFill>
            </a:ln>
          </p:spPr>
        </p:pic>
      </p:grpSp>
      <p:grpSp>
        <p:nvGrpSpPr>
          <p:cNvPr id="37" name="Group 36">
            <a:extLst>
              <a:ext uri="{FF2B5EF4-FFF2-40B4-BE49-F238E27FC236}">
                <a16:creationId xmlns:a16="http://schemas.microsoft.com/office/drawing/2014/main" id="{0CBEE6AC-19FA-41C6-AF66-3ECA6AE46A4B}"/>
              </a:ext>
            </a:extLst>
          </p:cNvPr>
          <p:cNvGrpSpPr/>
          <p:nvPr/>
        </p:nvGrpSpPr>
        <p:grpSpPr>
          <a:xfrm>
            <a:off x="-44712" y="1092789"/>
            <a:ext cx="2410582" cy="4425892"/>
            <a:chOff x="-44712" y="1092789"/>
            <a:chExt cx="2410582" cy="4425892"/>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44712" y="1092789"/>
              <a:ext cx="2410582" cy="4425892"/>
              <a:chOff x="-42746" y="1313047"/>
              <a:chExt cx="2410582" cy="4425892"/>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42746" y="5249617"/>
                <a:ext cx="238380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aka.ms/m</a:t>
                </a:r>
                <a:r>
                  <a:rPr lang="en-FI" sz="1400">
                    <a:solidFill>
                      <a:schemeClr val="bg1">
                        <a:lumMod val="50000"/>
                      </a:schemeClr>
                    </a:solidFill>
                  </a:rPr>
                  <a:t>365</a:t>
                </a:r>
                <a:r>
                  <a:rPr lang="en-US" sz="1400" err="1">
                    <a:solidFill>
                      <a:schemeClr val="bg1">
                        <a:lumMod val="50000"/>
                      </a:schemeClr>
                    </a:solidFill>
                  </a:rPr>
                  <a:t>devyoutube</a:t>
                </a:r>
                <a:endParaRPr lang="en-US" sz="1400">
                  <a:solidFill>
                    <a:schemeClr val="bg1">
                      <a:lumMod val="50000"/>
                    </a:schemeClr>
                  </a:solidFill>
                </a:endParaRPr>
              </a:p>
            </p:txBody>
          </p:sp>
        </p:grpSp>
        <p:pic>
          <p:nvPicPr>
            <p:cNvPr id="7" name="Picture 6">
              <a:extLst>
                <a:ext uri="{FF2B5EF4-FFF2-40B4-BE49-F238E27FC236}">
                  <a16:creationId xmlns:a16="http://schemas.microsoft.com/office/drawing/2014/main" id="{D96DC3B8-30F5-4FEC-9CCB-18C13E69C52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6494" y="2042483"/>
              <a:ext cx="1554050" cy="2757892"/>
            </a:xfrm>
            <a:prstGeom prst="rect">
              <a:avLst/>
            </a:prstGeom>
          </p:spPr>
        </p:pic>
      </p:grp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0E17916-2A62-4571-9A4C-04514043B5A2}"/>
              </a:ext>
            </a:extLst>
          </p:cNvPr>
          <p:cNvGrpSpPr/>
          <p:nvPr/>
        </p:nvGrpSpPr>
        <p:grpSpPr>
          <a:xfrm>
            <a:off x="2552518" y="1092789"/>
            <a:ext cx="2321738" cy="4425892"/>
            <a:chOff x="2552518" y="1092789"/>
            <a:chExt cx="2321738" cy="4425892"/>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552518" y="1092789"/>
              <a:ext cx="2321738" cy="4425892"/>
              <a:chOff x="-18175" y="1313047"/>
              <a:chExt cx="2321738" cy="4425892"/>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18175" y="5249617"/>
                <a:ext cx="2321738"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a:t>
                </a:r>
                <a:r>
                  <a:rPr lang="en-FI" sz="1400">
                    <a:solidFill>
                      <a:schemeClr val="bg1">
                        <a:lumMod val="50000"/>
                      </a:schemeClr>
                    </a:solidFill>
                  </a:rPr>
                  <a:t>m365</a:t>
                </a:r>
                <a:r>
                  <a:rPr lang="en-US" sz="1400">
                    <a:solidFill>
                      <a:schemeClr val="bg1">
                        <a:lumMod val="50000"/>
                      </a:schemeClr>
                    </a:solidFill>
                  </a:rPr>
                  <a:t>p</a:t>
                </a:r>
                <a:r>
                  <a:rPr lang="en-FI" sz="1400">
                    <a:solidFill>
                      <a:schemeClr val="bg1">
                        <a:lumMod val="50000"/>
                      </a:schemeClr>
                    </a:solidFill>
                  </a:rPr>
                  <a:t>n</a:t>
                </a:r>
                <a:r>
                  <a:rPr lang="en-US" sz="1400">
                    <a:solidFill>
                      <a:schemeClr val="bg1">
                        <a:lumMod val="50000"/>
                      </a:schemeClr>
                    </a:solidFill>
                  </a:rPr>
                  <a:t>p/v</a:t>
                </a:r>
                <a:r>
                  <a:rPr lang="en-FI" sz="1400">
                    <a:solidFill>
                      <a:schemeClr val="bg1">
                        <a:lumMod val="50000"/>
                      </a:schemeClr>
                    </a:solidFill>
                  </a:rPr>
                  <a:t>i</a:t>
                </a:r>
                <a:r>
                  <a:rPr lang="en-US" sz="1400">
                    <a:solidFill>
                      <a:schemeClr val="bg1">
                        <a:lumMod val="50000"/>
                      </a:schemeClr>
                    </a:solidFill>
                  </a:rPr>
                  <a:t>d</a:t>
                </a:r>
                <a:r>
                  <a:rPr lang="en-FI" sz="1400">
                    <a:solidFill>
                      <a:schemeClr val="bg1">
                        <a:lumMod val="50000"/>
                      </a:schemeClr>
                    </a:solidFill>
                  </a:rPr>
                  <a:t>e</a:t>
                </a:r>
                <a:r>
                  <a:rPr lang="en-US" sz="1400">
                    <a:solidFill>
                      <a:schemeClr val="bg1">
                        <a:lumMod val="50000"/>
                      </a:schemeClr>
                    </a:solidFill>
                  </a:rPr>
                  <a:t>o</a:t>
                </a:r>
                <a:r>
                  <a:rPr lang="en-FI" sz="1400">
                    <a:solidFill>
                      <a:schemeClr val="bg1">
                        <a:lumMod val="50000"/>
                      </a:schemeClr>
                    </a:solidFill>
                  </a:rPr>
                  <a:t>s</a:t>
                </a:r>
                <a:endParaRPr lang="en-US" sz="1400">
                  <a:solidFill>
                    <a:schemeClr val="bg1">
                      <a:lumMod val="50000"/>
                    </a:schemeClr>
                  </a:solidFill>
                </a:endParaRPr>
              </a:p>
            </p:txBody>
          </p:sp>
        </p:grpSp>
        <p:pic>
          <p:nvPicPr>
            <p:cNvPr id="26" name="Picture 25">
              <a:extLst>
                <a:ext uri="{FF2B5EF4-FFF2-40B4-BE49-F238E27FC236}">
                  <a16:creationId xmlns:a16="http://schemas.microsoft.com/office/drawing/2014/main" id="{2A1E0409-F1B5-4CAB-9037-B135CFF0705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88671" y="2018986"/>
              <a:ext cx="1673504" cy="2804887"/>
            </a:xfrm>
            <a:prstGeom prst="rect">
              <a:avLst/>
            </a:prstGeom>
          </p:spPr>
        </p:pic>
      </p:grpSp>
    </p:spTree>
    <p:extLst>
      <p:ext uri="{BB962C8B-B14F-4D97-AF65-F5344CB8AC3E}">
        <p14:creationId xmlns:p14="http://schemas.microsoft.com/office/powerpoint/2010/main" val="1421110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strVal val="#ppt_x"/>
                                          </p:val>
                                        </p:tav>
                                        <p:tav tm="100000">
                                          <p:val>
                                            <p:strVal val="#ppt_x"/>
                                          </p:val>
                                        </p:tav>
                                      </p:tavLst>
                                    </p:anim>
                                    <p:anim calcmode="lin" valueType="num">
                                      <p:cBhvr>
                                        <p:cTn id="14" dur="5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1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entr" presetSubtype="0" fill="hold" nodeType="withEffect">
                                  <p:stCondLst>
                                    <p:cond delay="150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1000"/>
                                        <p:tgtEl>
                                          <p:spTgt spid="42"/>
                                        </p:tgtEl>
                                      </p:cBhvr>
                                    </p:animEffect>
                                    <p:anim calcmode="lin" valueType="num">
                                      <p:cBhvr>
                                        <p:cTn id="26" dur="1000" fill="hold"/>
                                        <p:tgtEl>
                                          <p:spTgt spid="42"/>
                                        </p:tgtEl>
                                        <p:attrNameLst>
                                          <p:attrName>ppt_x</p:attrName>
                                        </p:attrNameLst>
                                      </p:cBhvr>
                                      <p:tavLst>
                                        <p:tav tm="0">
                                          <p:val>
                                            <p:strVal val="#ppt_x"/>
                                          </p:val>
                                        </p:tav>
                                        <p:tav tm="100000">
                                          <p:val>
                                            <p:strVal val="#ppt_x"/>
                                          </p:val>
                                        </p:tav>
                                      </p:tavLst>
                                    </p:anim>
                                    <p:anim calcmode="lin" valueType="num">
                                      <p:cBhvr>
                                        <p:cTn id="27" dur="1000" fill="hold"/>
                                        <p:tgtEl>
                                          <p:spTgt spid="42"/>
                                        </p:tgtEl>
                                        <p:attrNameLst>
                                          <p:attrName>ppt_y</p:attrName>
                                        </p:attrNameLst>
                                      </p:cBhvr>
                                      <p:tavLst>
                                        <p:tav tm="0">
                                          <p:val>
                                            <p:strVal val="#ppt_y+.1"/>
                                          </p:val>
                                        </p:tav>
                                        <p:tav tm="100000">
                                          <p:val>
                                            <p:strVal val="#ppt_y"/>
                                          </p:val>
                                        </p:tav>
                                      </p:tavLst>
                                    </p:anim>
                                  </p:childTnLst>
                                </p:cTn>
                              </p:par>
                              <p:par>
                                <p:cTn id="28" presetID="10" presetClass="entr" presetSubtype="0" fill="hold" nodeType="withEffect">
                                  <p:stCondLst>
                                    <p:cond delay="20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42" presetClass="entr" presetSubtype="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par>
                                <p:cTn id="36" presetID="10" presetClass="entr" presetSubtype="0" fill="hold" nodeType="withEffect">
                                  <p:stCondLst>
                                    <p:cond delay="250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42" presetClass="entr" presetSubtype="0" fill="hold" nodeType="withEffect">
                                  <p:stCondLst>
                                    <p:cond delay="250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851038"/>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48">
                <a:gradFill>
                  <a:gsLst>
                    <a:gs pos="2917">
                      <a:schemeClr val="tx1"/>
                    </a:gs>
                    <a:gs pos="30000">
                      <a:schemeClr val="tx1"/>
                    </a:gs>
                  </a:gsLst>
                  <a:lin ang="5400000" scaled="0"/>
                </a:gradFill>
              </a:rPr>
              <a:t>Microsoft 365 platform (weekly)	</a:t>
            </a:r>
            <a:r>
              <a:rPr lang="en-US" sz="2448">
                <a:solidFill>
                  <a:schemeClr val="accent2"/>
                </a:solidFill>
                <a:hlinkClick r:id="rId3">
                  <a:extLst>
                    <a:ext uri="{A12FA001-AC4F-418D-AE19-62706E023703}">
                      <ahyp:hlinkClr xmlns:ahyp="http://schemas.microsoft.com/office/drawing/2018/hyperlinkcolor" val="tx"/>
                    </a:ext>
                  </a:extLst>
                </a:hlinkClick>
              </a:rPr>
              <a:t>https://aka.ms/m365-dev-call</a:t>
            </a:r>
            <a:r>
              <a:rPr lang="en-US" sz="2448">
                <a:solidFill>
                  <a:schemeClr val="accent2"/>
                </a:solidFill>
              </a:rPr>
              <a:t> </a:t>
            </a:r>
          </a:p>
          <a:p>
            <a:pPr>
              <a:lnSpc>
                <a:spcPct val="90000"/>
              </a:lnSpc>
              <a:spcAft>
                <a:spcPts val="612"/>
              </a:spcAft>
            </a:pPr>
            <a:r>
              <a:rPr lang="en-US" sz="1600">
                <a:solidFill>
                  <a:schemeClr val="accent2"/>
                </a:solidFill>
              </a:rPr>
              <a:t>	</a:t>
            </a:r>
            <a:r>
              <a:rPr lang="en-US" sz="1600">
                <a:solidFill>
                  <a:schemeClr val="tx2"/>
                </a:solidFill>
              </a:rPr>
              <a:t>(</a:t>
            </a:r>
            <a:r>
              <a:rPr lang="en-US" sz="1600">
                <a:solidFill>
                  <a:schemeClr val="accent2"/>
                </a:solidFill>
              </a:rPr>
              <a:t>Notice</a:t>
            </a:r>
            <a:r>
              <a:rPr lang="en-US" sz="1600">
                <a:solidFill>
                  <a:schemeClr val="tx2"/>
                </a:solidFill>
              </a:rPr>
              <a:t>. This call is on a summer break between July 1</a:t>
            </a:r>
            <a:r>
              <a:rPr lang="en-US" sz="1600" baseline="30000">
                <a:solidFill>
                  <a:schemeClr val="tx2"/>
                </a:solidFill>
              </a:rPr>
              <a:t>st</a:t>
            </a:r>
            <a:r>
              <a:rPr lang="en-US" sz="1600">
                <a:solidFill>
                  <a:schemeClr val="tx2"/>
                </a:solidFill>
              </a:rPr>
              <a:t> and 31</a:t>
            </a:r>
            <a:r>
              <a:rPr lang="en-US" sz="1600" baseline="30000">
                <a:solidFill>
                  <a:schemeClr val="tx2"/>
                </a:solidFill>
              </a:rPr>
              <a:t>st</a:t>
            </a:r>
            <a:r>
              <a:rPr lang="en-US" sz="1600">
                <a:solidFill>
                  <a:schemeClr val="tx2"/>
                </a:solidFill>
              </a:rPr>
              <a:t> of August 2022)</a:t>
            </a: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48">
                <a:gradFill>
                  <a:gsLst>
                    <a:gs pos="2917">
                      <a:schemeClr val="tx1"/>
                    </a:gs>
                    <a:gs pos="30000">
                      <a:schemeClr val="tx1"/>
                    </a:gs>
                  </a:gsLst>
                  <a:lin ang="5400000" scaled="0"/>
                </a:gradFill>
              </a:rPr>
              <a:t>Adaptive Cards			</a:t>
            </a:r>
            <a:r>
              <a:rPr lang="en-US" sz="2448">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48">
                <a:gradFill>
                  <a:gsLst>
                    <a:gs pos="2917">
                      <a:schemeClr val="tx1"/>
                    </a:gs>
                    <a:gs pos="30000">
                      <a:schemeClr val="tx1"/>
                    </a:gs>
                  </a:gsLst>
                  <a:lin ang="5400000" scaled="0"/>
                </a:gradFill>
              </a:rPr>
              <a:t>	</a:t>
            </a:r>
            <a:endParaRPr lang="en-US" sz="2448">
              <a:solidFill>
                <a:srgbClr val="0070C0"/>
              </a:solidFill>
            </a:endParaRPr>
          </a:p>
          <a:p>
            <a:pPr>
              <a:lnSpc>
                <a:spcPct val="90000"/>
              </a:lnSpc>
              <a:spcAft>
                <a:spcPts val="612"/>
              </a:spcAft>
            </a:pPr>
            <a:r>
              <a:rPr lang="en-US" sz="2448">
                <a:gradFill>
                  <a:gsLst>
                    <a:gs pos="2917">
                      <a:schemeClr val="tx1"/>
                    </a:gs>
                    <a:gs pos="30000">
                      <a:schemeClr val="tx1"/>
                    </a:gs>
                  </a:gsLst>
                  <a:lin ang="5400000" scaled="0"/>
                </a:gradFill>
              </a:rPr>
              <a:t>Microsoft identity platform		</a:t>
            </a:r>
            <a:r>
              <a:rPr lang="en-US" sz="2448">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Office Add-ins			</a:t>
            </a:r>
            <a:r>
              <a:rPr lang="en-US" sz="2448">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Power Platform			</a:t>
            </a:r>
            <a:r>
              <a:rPr lang="en-US" sz="2448">
                <a:solidFill>
                  <a:srgbClr val="0070C0"/>
                </a:solidFill>
                <a:hlinkClick r:id="rId7">
                  <a:extLst>
                    <a:ext uri="{A12FA001-AC4F-418D-AE19-62706E023703}">
                      <ahyp:hlinkClr xmlns:ahyp="http://schemas.microsoft.com/office/drawing/2018/hyperlinkcolor" val="tx"/>
                    </a:ext>
                  </a:extLst>
                </a:hlinkClick>
              </a:rPr>
              <a:t>https://aka.ms/PowerPlatformMonthlyCall</a:t>
            </a:r>
            <a:r>
              <a:rPr lang="en-US" sz="2448">
                <a:solidFill>
                  <a:srgbClr val="0070C0"/>
                </a:solidFill>
              </a:rPr>
              <a:t> </a:t>
            </a:r>
          </a:p>
          <a:p>
            <a:pPr>
              <a:lnSpc>
                <a:spcPct val="90000"/>
              </a:lnSpc>
              <a:spcAft>
                <a:spcPts val="612"/>
              </a:spcAft>
            </a:pPr>
            <a:r>
              <a:rPr lang="en-US" sz="1500">
                <a:gradFill>
                  <a:gsLst>
                    <a:gs pos="2917">
                      <a:schemeClr val="tx1"/>
                    </a:gs>
                    <a:gs pos="30000">
                      <a:schemeClr val="tx1"/>
                    </a:gs>
                  </a:gsLst>
                  <a:lin ang="5400000" scaled="0"/>
                </a:gradFill>
              </a:rPr>
              <a:t>Microsoft 365 &amp; Power Platform Development</a:t>
            </a:r>
            <a:r>
              <a:rPr lang="en-US" sz="2448">
                <a:gradFill>
                  <a:gsLst>
                    <a:gs pos="2917">
                      <a:schemeClr val="tx1"/>
                    </a:gs>
                    <a:gs pos="30000">
                      <a:schemeClr val="tx1"/>
                    </a:gs>
                  </a:gsLst>
                  <a:lin ang="5400000" scaled="0"/>
                </a:gradFill>
              </a:rPr>
              <a:t> </a:t>
            </a:r>
            <a:r>
              <a:rPr lang="en-US" sz="8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8">
                  <a:extLst>
                    <a:ext uri="{A12FA001-AC4F-418D-AE19-62706E023703}">
                      <ahyp:hlinkClr xmlns:ahyp="http://schemas.microsoft.com/office/drawing/2018/hyperlinkcolor" val="tx"/>
                    </a:ext>
                  </a:extLst>
                </a:hlinkClick>
              </a:rPr>
              <a:t>https://aka.ms/m365-dev-sig</a:t>
            </a:r>
            <a:r>
              <a:rPr lang="en-US" sz="2448">
                <a:solidFill>
                  <a:srgbClr val="0070C0"/>
                </a:solidFill>
              </a:rPr>
              <a:t> </a:t>
            </a:r>
          </a:p>
          <a:p>
            <a:pPr>
              <a:lnSpc>
                <a:spcPct val="90000"/>
              </a:lnSpc>
              <a:spcAft>
                <a:spcPts val="612"/>
              </a:spcAft>
            </a:pPr>
            <a:r>
              <a:rPr lang="en-US" sz="1600">
                <a:gradFill>
                  <a:gsLst>
                    <a:gs pos="2917">
                      <a:schemeClr val="tx1"/>
                    </a:gs>
                    <a:gs pos="30000">
                      <a:schemeClr val="tx1"/>
                    </a:gs>
                  </a:gsLst>
                  <a:lin ang="5400000" scaled="0"/>
                </a:gradFill>
              </a:rPr>
              <a:t>Viva Connections &amp; SharePoint Framework </a:t>
            </a:r>
            <a:r>
              <a:rPr lang="en-US" sz="9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9">
                  <a:extLst>
                    <a:ext uri="{A12FA001-AC4F-418D-AE19-62706E023703}">
                      <ahyp:hlinkClr xmlns:ahyp="http://schemas.microsoft.com/office/drawing/2018/hyperlinkcolor" val="tx"/>
                    </a:ext>
                  </a:extLst>
                </a:hlinkClick>
              </a:rPr>
              <a:t>https://aka.ms/spdev-spfx-call</a:t>
            </a:r>
            <a:r>
              <a:rPr lang="en-US" sz="2448">
                <a:solidFill>
                  <a:srgbClr val="0070C0"/>
                </a:solidFill>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cxnSp>
        <p:nvCxnSpPr>
          <p:cNvPr id="3" name="Straight Arrow Connector 2">
            <a:extLst>
              <a:ext uri="{FF2B5EF4-FFF2-40B4-BE49-F238E27FC236}">
                <a16:creationId xmlns:a16="http://schemas.microsoft.com/office/drawing/2014/main" id="{35673598-1946-7D0A-C20D-9EBAC3035D3F}"/>
              </a:ext>
            </a:extLst>
          </p:cNvPr>
          <p:cNvCxnSpPr/>
          <p:nvPr/>
        </p:nvCxnSpPr>
        <p:spPr>
          <a:xfrm>
            <a:off x="835493" y="2009109"/>
            <a:ext cx="660771" cy="0"/>
          </a:xfrm>
          <a:prstGeom prst="straightConnector1">
            <a:avLst/>
          </a:prstGeom>
          <a:ln w="73025">
            <a:headEnd type="none"/>
            <a:tailEnd type="stealth" w="lg"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37242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75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par>
                          <p:cTn id="8" fill="hold">
                            <p:stCondLst>
                              <p:cond delay="1250"/>
                            </p:stCondLst>
                            <p:childTnLst>
                              <p:par>
                                <p:cTn id="9" presetID="26" presetClass="emph" presetSubtype="0" fill="hold" nodeType="afterEffect">
                                  <p:stCondLst>
                                    <p:cond delay="5000"/>
                                  </p:stCondLst>
                                  <p:childTnLst>
                                    <p:animEffect transition="out" filter="fade">
                                      <p:cBhvr>
                                        <p:cTn id="10" dur="500" tmFilter="0, 0; .2, .5; .8, .5; 1, 0"/>
                                        <p:tgtEl>
                                          <p:spTgt spid="3"/>
                                        </p:tgtEl>
                                      </p:cBhvr>
                                    </p:animEffect>
                                    <p:animScale>
                                      <p:cBhvr>
                                        <p:cTn id="11"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88673"/>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69249"/>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3" name="Rectangle 12">
            <a:extLst>
              <a:ext uri="{FF2B5EF4-FFF2-40B4-BE49-F238E27FC236}">
                <a16:creationId xmlns:a16="http://schemas.microsoft.com/office/drawing/2014/main" id="{B8CC793B-C9E8-407C-A4A0-87D6E5167077}"/>
              </a:ext>
            </a:extLst>
          </p:cNvPr>
          <p:cNvSpPr/>
          <p:nvPr/>
        </p:nvSpPr>
        <p:spPr>
          <a:xfrm>
            <a:off x="528023" y="1918558"/>
            <a:ext cx="5298661" cy="722819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b="1">
                <a:latin typeface="Segoe UI Semibold"/>
                <a:cs typeface="Segoe UI Semibold"/>
              </a:rPr>
              <a:t>Upcoming Sessions:</a:t>
            </a:r>
            <a:endParaRPr lang="en-US">
              <a:cs typeface="Segoe UI"/>
            </a:endParaRPr>
          </a:p>
          <a:p>
            <a:pPr marL="285750" indent="-285750">
              <a:lnSpc>
                <a:spcPct val="150000"/>
              </a:lnSpc>
              <a:buFont typeface="Arial,Sans-Serif"/>
              <a:buChar char="•"/>
            </a:pPr>
            <a:r>
              <a:rPr lang="en-US" sz="1600" b="1">
                <a:solidFill>
                  <a:srgbClr val="1973B9"/>
                </a:solidFill>
                <a:latin typeface="Segoe UI Semibold"/>
                <a:cs typeface="Segoe UI Semibold"/>
              </a:rPr>
              <a:t>First-time contributor</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a:ea typeface="Segoe UI Black"/>
                <a:cs typeface="Segoe UI"/>
              </a:rPr>
              <a:t>Power Platform Samples Contributor</a:t>
            </a:r>
            <a:endParaRPr lang="en-US" sz="1600" b="1">
              <a:solidFill>
                <a:srgbClr val="1973B9"/>
              </a:solidFill>
              <a:latin typeface="Segoe UI Semibold"/>
              <a:ea typeface="Segoe UI Black"/>
              <a:cs typeface="Segoe UI Semibold"/>
            </a:endParaRPr>
          </a:p>
          <a:p>
            <a:pPr marL="285750" indent="-285750">
              <a:lnSpc>
                <a:spcPct val="150000"/>
              </a:lnSpc>
              <a:buFont typeface="Arial,Sans-Serif"/>
              <a:buChar char="•"/>
            </a:pPr>
            <a:r>
              <a:rPr lang="en-US" sz="1600">
                <a:solidFill>
                  <a:srgbClr val="1973B9"/>
                </a:solidFill>
                <a:latin typeface="Segoe UI Semibold"/>
                <a:ea typeface="Segoe UI Black"/>
                <a:cs typeface="Segoe UI Semibold"/>
              </a:rPr>
              <a:t>Community Content Docs</a:t>
            </a:r>
          </a:p>
          <a:p>
            <a:pPr marL="285750" indent="-285750">
              <a:lnSpc>
                <a:spcPct val="150000"/>
              </a:lnSpc>
              <a:buFont typeface="Arial,Sans-Serif"/>
              <a:buChar char="•"/>
            </a:pPr>
            <a:r>
              <a:rPr lang="en-US" sz="1600" b="1">
                <a:solidFill>
                  <a:srgbClr val="1973B9"/>
                </a:solidFill>
                <a:latin typeface="Segoe UI Semibold"/>
                <a:ea typeface="+mn-lt"/>
                <a:cs typeface="Segoe UI Semibold"/>
              </a:rPr>
              <a:t>SPFx Developer Workstation Setup</a:t>
            </a:r>
          </a:p>
          <a:p>
            <a:pPr marL="285750" indent="-285750">
              <a:lnSpc>
                <a:spcPct val="150000"/>
              </a:lnSpc>
              <a:buFont typeface="Arial,Sans-Serif"/>
              <a:buChar char="•"/>
            </a:pPr>
            <a:r>
              <a:rPr lang="en-US" sz="1600" b="1">
                <a:solidFill>
                  <a:srgbClr val="1973B9"/>
                </a:solidFill>
                <a:latin typeface="Segoe UI Semibold"/>
                <a:ea typeface="+mn-lt"/>
                <a:cs typeface="Segoe UI Semibold"/>
              </a:rPr>
              <a:t>Using</a:t>
            </a:r>
            <a:r>
              <a:rPr lang="en-US" sz="1600" b="1">
                <a:solidFill>
                  <a:srgbClr val="1973B9"/>
                </a:solidFill>
                <a:latin typeface="Segoe UI Semibold"/>
                <a:cs typeface="Segoe UI Semibold"/>
              </a:rPr>
              <a:t> PnP SPFx samples w/ NVM</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More than code with VS Code</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First-time presenter</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M365 Maturity Model Practitioners </a:t>
            </a:r>
            <a:endParaRPr lang="en-US" sz="1600">
              <a:solidFill>
                <a:srgbClr val="2F2F2F"/>
              </a:solidFill>
              <a:latin typeface="Segoe UI"/>
              <a:ea typeface="+mn-lt"/>
              <a:cs typeface="Segoe UI Semibold"/>
            </a:endParaRPr>
          </a:p>
          <a:p>
            <a:pPr marL="285750" indent="-285750">
              <a:lnSpc>
                <a:spcPct val="150000"/>
              </a:lnSpc>
              <a:buFont typeface="Arial,Sans-Serif"/>
              <a:buChar char="•"/>
            </a:pPr>
            <a:endParaRPr lang="en-US" sz="1600" b="1">
              <a:solidFill>
                <a:srgbClr val="1973B9"/>
              </a:solidFill>
              <a:latin typeface="Segoe UI Semibold"/>
              <a:ea typeface="+mn-lt"/>
              <a:cs typeface="Segoe UI Semibold"/>
            </a:endParaRPr>
          </a:p>
          <a:p>
            <a:pPr marL="285750" indent="-285750">
              <a:lnSpc>
                <a:spcPct val="150000"/>
              </a:lnSpc>
              <a:buFont typeface="Arial,Sans-Serif"/>
              <a:buChar char="•"/>
            </a:pPr>
            <a:endParaRPr lang="en-US" sz="1600" b="1">
              <a:solidFill>
                <a:srgbClr val="1973B9"/>
              </a:solidFill>
              <a:latin typeface="Segoe UI"/>
              <a:ea typeface="Segoe UI Black"/>
              <a:cs typeface="Segoe UI"/>
            </a:endParaRPr>
          </a:p>
          <a:p>
            <a:pPr marL="285750" indent="-285750">
              <a:lnSpc>
                <a:spcPct val="150000"/>
              </a:lnSpc>
              <a:buFont typeface="Arial,Sans-Serif"/>
              <a:buChar char="•"/>
            </a:pPr>
            <a:r>
              <a:rPr lang="en-US" sz="1600" b="1">
                <a:solidFill>
                  <a:srgbClr val="1973B9"/>
                </a:solidFill>
                <a:latin typeface="Segoe UI"/>
                <a:ea typeface="Segoe UI Black"/>
                <a:cs typeface="Segoe UI"/>
              </a:rPr>
              <a:t>Writing for the Web</a:t>
            </a:r>
          </a:p>
          <a:p>
            <a:pPr marL="285750" indent="-285750">
              <a:lnSpc>
                <a:spcPct val="150000"/>
              </a:lnSpc>
              <a:buFont typeface="Arial,Sans-Serif"/>
              <a:buChar char="•"/>
            </a:pPr>
            <a:r>
              <a:rPr lang="en-US" sz="1600" b="1">
                <a:solidFill>
                  <a:srgbClr val="1973B9"/>
                </a:solidFill>
                <a:latin typeface="Segoe UI"/>
                <a:ea typeface="Segoe UI Black"/>
                <a:cs typeface="Segoe UI"/>
              </a:rPr>
              <a:t>Power Platform Samples Contributor</a:t>
            </a: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3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466090" lvl="1">
              <a:lnSpc>
                <a:spcPct val="150000"/>
              </a:lnSpc>
            </a:pPr>
            <a:endParaRPr lang="en-US" sz="1500" b="1">
              <a:solidFill>
                <a:schemeClr val="accent3"/>
              </a:solidFill>
              <a:latin typeface="Segoe UI Semibold"/>
              <a:ea typeface="+mn-lt"/>
              <a:cs typeface="Segoe UI"/>
            </a:endParaRPr>
          </a:p>
        </p:txBody>
      </p:sp>
      <p:pic>
        <p:nvPicPr>
          <p:cNvPr id="3" name="Picture 3">
            <a:extLst>
              <a:ext uri="{FF2B5EF4-FFF2-40B4-BE49-F238E27FC236}">
                <a16:creationId xmlns:a16="http://schemas.microsoft.com/office/drawing/2014/main" id="{928F5C66-2E3D-5410-62D2-E73B33F00194}"/>
              </a:ext>
            </a:extLst>
          </p:cNvPr>
          <p:cNvPicPr>
            <a:picLocks noChangeAspect="1"/>
          </p:cNvPicPr>
          <p:nvPr/>
        </p:nvPicPr>
        <p:blipFill rotWithShape="1">
          <a:blip r:embed="rId4"/>
          <a:srcRect l="1237" r="1237"/>
          <a:stretch/>
        </p:blipFill>
        <p:spPr>
          <a:xfrm>
            <a:off x="5825391" y="969249"/>
            <a:ext cx="6887432" cy="4295209"/>
          </a:xfrm>
          <a:prstGeom prst="rect">
            <a:avLst/>
          </a:prstGeom>
        </p:spPr>
      </p:pic>
      <p:sp>
        <p:nvSpPr>
          <p:cNvPr id="12" name="Rectangle 11">
            <a:extLst>
              <a:ext uri="{FF2B5EF4-FFF2-40B4-BE49-F238E27FC236}">
                <a16:creationId xmlns:a16="http://schemas.microsoft.com/office/drawing/2014/main" id="{75CBAE06-9187-B701-35F5-2CF292FD68C6}"/>
              </a:ext>
            </a:extLst>
          </p:cNvPr>
          <p:cNvSpPr/>
          <p:nvPr/>
        </p:nvSpPr>
        <p:spPr bwMode="auto">
          <a:xfrm rot="924994">
            <a:off x="3317905" y="5726353"/>
            <a:ext cx="2075587" cy="474871"/>
          </a:xfrm>
          <a:prstGeom prst="rect">
            <a:avLst/>
          </a:prstGeom>
          <a:solidFill>
            <a:srgbClr val="ED7D3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spcBef>
                <a:spcPct val="0"/>
              </a:spcBef>
              <a:spcAft>
                <a:spcPct val="0"/>
              </a:spcAft>
            </a:pPr>
            <a:r>
              <a:rPr lang="en-US" sz="1400" b="1" dirty="0">
                <a:gradFill>
                  <a:gsLst>
                    <a:gs pos="0">
                      <a:srgbClr val="FFFFFF"/>
                    </a:gs>
                    <a:gs pos="100000">
                      <a:srgbClr val="FFFFFF"/>
                    </a:gs>
                  </a:gsLst>
                  <a:lin ang="5400000" scaled="0"/>
                </a:gradFill>
                <a:latin typeface="Segoe UI Black"/>
                <a:ea typeface="Segoe UI Black"/>
                <a:cs typeface="Segoe UI"/>
              </a:rPr>
              <a:t>August &amp; September Dates!!!</a:t>
            </a:r>
            <a:endParaRPr lang="en-US" dirty="0"/>
          </a:p>
        </p:txBody>
      </p:sp>
    </p:spTree>
    <p:extLst>
      <p:ext uri="{BB962C8B-B14F-4D97-AF65-F5344CB8AC3E}">
        <p14:creationId xmlns:p14="http://schemas.microsoft.com/office/powerpoint/2010/main" val="357588276"/>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logo&#10;&#10;Description automatically generated">
            <a:extLst>
              <a:ext uri="{FF2B5EF4-FFF2-40B4-BE49-F238E27FC236}">
                <a16:creationId xmlns:a16="http://schemas.microsoft.com/office/drawing/2014/main" id="{2E038030-988C-456F-890B-FE2A4417837D}"/>
              </a:ext>
            </a:extLst>
          </p:cNvPr>
          <p:cNvPicPr>
            <a:picLocks noChangeAspect="1"/>
          </p:cNvPicPr>
          <p:nvPr/>
        </p:nvPicPr>
        <p:blipFill>
          <a:blip r:embed="rId3"/>
          <a:stretch>
            <a:fillRect/>
          </a:stretch>
        </p:blipFill>
        <p:spPr>
          <a:xfrm>
            <a:off x="-78198" y="1097511"/>
            <a:ext cx="5515907" cy="5348915"/>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4" name="Rectangle 13">
            <a:extLst>
              <a:ext uri="{FF2B5EF4-FFF2-40B4-BE49-F238E27FC236}">
                <a16:creationId xmlns:a16="http://schemas.microsoft.com/office/drawing/2014/main" id="{3C6B92CA-CCA8-43EB-90C0-7DA5C4715870}"/>
              </a:ext>
            </a:extLst>
          </p:cNvPr>
          <p:cNvSpPr/>
          <p:nvPr/>
        </p:nvSpPr>
        <p:spPr bwMode="auto">
          <a:xfrm>
            <a:off x="650408" y="388673"/>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spcBef>
                <a:spcPct val="0"/>
              </a:spcBef>
              <a:spcAft>
                <a:spcPct val="0"/>
              </a:spcAft>
            </a:pPr>
            <a:r>
              <a:rPr lang="en-US" sz="2400" b="1" spc="300">
                <a:gradFill>
                  <a:gsLst>
                    <a:gs pos="0">
                      <a:srgbClr val="FFFFFF"/>
                    </a:gs>
                    <a:gs pos="100000">
                      <a:srgbClr val="FFFFFF"/>
                    </a:gs>
                  </a:gsLst>
                  <a:lin ang="5400000" scaled="0"/>
                </a:gradFill>
                <a:latin typeface="Segoe UI Black"/>
                <a:ea typeface="Segoe UI Black"/>
                <a:cs typeface="Segoe UI Semibold"/>
              </a:rPr>
              <a:t>COMMUNITY</a:t>
            </a:r>
            <a:endParaRPr lang="en-US"/>
          </a:p>
        </p:txBody>
      </p:sp>
      <p:pic>
        <p:nvPicPr>
          <p:cNvPr id="5" name="Picture 6" descr="Shape, rectangle&#10;&#10;Description automatically generated">
            <a:extLst>
              <a:ext uri="{FF2B5EF4-FFF2-40B4-BE49-F238E27FC236}">
                <a16:creationId xmlns:a16="http://schemas.microsoft.com/office/drawing/2014/main" id="{CD3B804F-C52C-400D-B5AD-AAEE98A6B38A}"/>
              </a:ext>
            </a:extLst>
          </p:cNvPr>
          <p:cNvPicPr>
            <a:picLocks noChangeAspect="1"/>
          </p:cNvPicPr>
          <p:nvPr/>
        </p:nvPicPr>
        <p:blipFill rotWithShape="1">
          <a:blip r:embed="rId5"/>
          <a:srcRect r="1482"/>
          <a:stretch/>
        </p:blipFill>
        <p:spPr>
          <a:xfrm>
            <a:off x="5837988" y="1026358"/>
            <a:ext cx="6878299" cy="4262970"/>
          </a:xfrm>
          <a:prstGeom prst="rect">
            <a:avLst/>
          </a:prstGeom>
        </p:spPr>
      </p:pic>
      <p:sp>
        <p:nvSpPr>
          <p:cNvPr id="13" name="Rectangle 12">
            <a:extLst>
              <a:ext uri="{FF2B5EF4-FFF2-40B4-BE49-F238E27FC236}">
                <a16:creationId xmlns:a16="http://schemas.microsoft.com/office/drawing/2014/main" id="{A0E87DDD-8535-4218-9D53-D6F455E72E8E}"/>
              </a:ext>
            </a:extLst>
          </p:cNvPr>
          <p:cNvSpPr/>
          <p:nvPr/>
        </p:nvSpPr>
        <p:spPr>
          <a:xfrm>
            <a:off x="5865586" y="1083802"/>
            <a:ext cx="6999629" cy="132343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4000" b="1">
                <a:solidFill>
                  <a:schemeClr val="bg2"/>
                </a:solidFill>
                <a:ea typeface="+mn-lt"/>
                <a:cs typeface="+mn-lt"/>
              </a:rPr>
              <a:t>PnP Recognition Program</a:t>
            </a:r>
            <a:endParaRPr lang="en-US" sz="4000">
              <a:solidFill>
                <a:schemeClr val="bg2"/>
              </a:solidFill>
              <a:ea typeface="+mn-lt"/>
              <a:cs typeface="+mn-lt"/>
            </a:endParaRPr>
          </a:p>
          <a:p>
            <a:endParaRPr lang="en-US" sz="4000" b="1">
              <a:solidFill>
                <a:schemeClr val="bg2"/>
              </a:solidFill>
              <a:latin typeface="Segoe UI"/>
              <a:cs typeface="Segoe UI"/>
            </a:endParaRPr>
          </a:p>
        </p:txBody>
      </p:sp>
      <p:sp>
        <p:nvSpPr>
          <p:cNvPr id="16" name="Rectangle 15">
            <a:extLst>
              <a:ext uri="{FF2B5EF4-FFF2-40B4-BE49-F238E27FC236}">
                <a16:creationId xmlns:a16="http://schemas.microsoft.com/office/drawing/2014/main" id="{5C74EECA-41D0-44B9-84B7-7C24B78CAE5B}"/>
              </a:ext>
            </a:extLst>
          </p:cNvPr>
          <p:cNvSpPr/>
          <p:nvPr/>
        </p:nvSpPr>
        <p:spPr>
          <a:xfrm>
            <a:off x="5897021" y="2103041"/>
            <a:ext cx="3526021" cy="2862322"/>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a:solidFill>
                  <a:schemeClr val="bg2"/>
                </a:solidFill>
                <a:ea typeface="+mn-lt"/>
                <a:cs typeface="+mn-lt"/>
              </a:rPr>
              <a:t>Showcasing your contributions</a:t>
            </a:r>
            <a:endParaRPr lang="en-US"/>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Powered by Credly</a:t>
            </a: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More achievement levels coming soon</a:t>
            </a:r>
          </a:p>
          <a:p>
            <a:pPr marL="342900" indent="-342900">
              <a:buFont typeface="Arial" panose="020B0604020202020204" pitchFamily="34" charset="0"/>
              <a:buChar char="•"/>
            </a:pPr>
            <a:endParaRPr lang="en-US" sz="2000" b="1">
              <a:solidFill>
                <a:schemeClr val="bg2"/>
              </a:solidFill>
              <a:ea typeface="+mn-lt"/>
              <a:cs typeface="+mn-lt"/>
            </a:endParaRPr>
          </a:p>
          <a:p>
            <a:pPr marL="342900" indent="-342900">
              <a:buFont typeface="Arial" panose="020B0604020202020204" pitchFamily="34" charset="0"/>
              <a:buChar char="•"/>
            </a:pPr>
            <a:endParaRPr lang="en-US" sz="2000" b="1">
              <a:solidFill>
                <a:schemeClr val="bg2"/>
              </a:solidFill>
              <a:latin typeface="Segoe UI"/>
              <a:cs typeface="Segoe UI"/>
            </a:endParaRPr>
          </a:p>
        </p:txBody>
      </p:sp>
      <p:pic>
        <p:nvPicPr>
          <p:cNvPr id="2" name="Picture 2" descr="A picture containing text, sign&#10;&#10;Description automatically generated">
            <a:extLst>
              <a:ext uri="{FF2B5EF4-FFF2-40B4-BE49-F238E27FC236}">
                <a16:creationId xmlns:a16="http://schemas.microsoft.com/office/drawing/2014/main" id="{49E0B4E0-7D3C-498F-B90B-0A4A54BD5FE5}"/>
              </a:ext>
            </a:extLst>
          </p:cNvPr>
          <p:cNvPicPr>
            <a:picLocks noChangeAspect="1"/>
          </p:cNvPicPr>
          <p:nvPr/>
        </p:nvPicPr>
        <p:blipFill>
          <a:blip r:embed="rId6"/>
          <a:stretch>
            <a:fillRect/>
          </a:stretch>
        </p:blipFill>
        <p:spPr>
          <a:xfrm rot="21240000">
            <a:off x="9112601" y="1789074"/>
            <a:ext cx="3109789" cy="3109789"/>
          </a:xfrm>
          <a:prstGeom prst="rect">
            <a:avLst/>
          </a:prstGeom>
        </p:spPr>
      </p:pic>
      <p:pic>
        <p:nvPicPr>
          <p:cNvPr id="11" name="Picture 2" descr="A picture containing text, sign&#10;&#10;Description automatically generated">
            <a:extLst>
              <a:ext uri="{FF2B5EF4-FFF2-40B4-BE49-F238E27FC236}">
                <a16:creationId xmlns:a16="http://schemas.microsoft.com/office/drawing/2014/main" id="{AF3A483B-523A-4C66-A296-C4F3F53D1385}"/>
              </a:ext>
            </a:extLst>
          </p:cNvPr>
          <p:cNvPicPr>
            <a:picLocks noChangeAspect="1"/>
          </p:cNvPicPr>
          <p:nvPr/>
        </p:nvPicPr>
        <p:blipFill>
          <a:blip r:embed="rId6"/>
          <a:stretch>
            <a:fillRect/>
          </a:stretch>
        </p:blipFill>
        <p:spPr>
          <a:xfrm rot="21240000">
            <a:off x="1678721" y="4338742"/>
            <a:ext cx="1100881" cy="1100881"/>
          </a:xfrm>
          <a:prstGeom prst="rect">
            <a:avLst/>
          </a:prstGeom>
        </p:spPr>
      </p:pic>
      <p:pic>
        <p:nvPicPr>
          <p:cNvPr id="3" name="Picture 6" descr="A picture containing logo&#10;&#10;Description automatically generated">
            <a:extLst>
              <a:ext uri="{FF2B5EF4-FFF2-40B4-BE49-F238E27FC236}">
                <a16:creationId xmlns:a16="http://schemas.microsoft.com/office/drawing/2014/main" id="{75098FD7-242D-4ED8-9DEE-AFEB0941D938}"/>
              </a:ext>
            </a:extLst>
          </p:cNvPr>
          <p:cNvPicPr>
            <a:picLocks noChangeAspect="1"/>
          </p:cNvPicPr>
          <p:nvPr/>
        </p:nvPicPr>
        <p:blipFill>
          <a:blip r:embed="rId7"/>
          <a:stretch>
            <a:fillRect/>
          </a:stretch>
        </p:blipFill>
        <p:spPr>
          <a:xfrm>
            <a:off x="4016466" y="1588429"/>
            <a:ext cx="1166165" cy="1181853"/>
          </a:xfrm>
          <a:prstGeom prst="rect">
            <a:avLst/>
          </a:prstGeom>
        </p:spPr>
      </p:pic>
      <p:pic>
        <p:nvPicPr>
          <p:cNvPr id="7" name="Picture 7">
            <a:extLst>
              <a:ext uri="{FF2B5EF4-FFF2-40B4-BE49-F238E27FC236}">
                <a16:creationId xmlns:a16="http://schemas.microsoft.com/office/drawing/2014/main" id="{508B45B4-2065-40BF-9C06-55ED9C72C470}"/>
              </a:ext>
            </a:extLst>
          </p:cNvPr>
          <p:cNvPicPr>
            <a:picLocks noChangeAspect="1"/>
          </p:cNvPicPr>
          <p:nvPr/>
        </p:nvPicPr>
        <p:blipFill>
          <a:blip r:embed="rId8"/>
          <a:stretch>
            <a:fillRect/>
          </a:stretch>
        </p:blipFill>
        <p:spPr>
          <a:xfrm>
            <a:off x="3905700" y="3039841"/>
            <a:ext cx="1386978" cy="1069604"/>
          </a:xfrm>
          <a:prstGeom prst="rect">
            <a:avLst/>
          </a:prstGeom>
        </p:spPr>
      </p:pic>
      <p:pic>
        <p:nvPicPr>
          <p:cNvPr id="10" name="Picture 11" descr="Icon&#10;&#10;Description automatically generated">
            <a:extLst>
              <a:ext uri="{FF2B5EF4-FFF2-40B4-BE49-F238E27FC236}">
                <a16:creationId xmlns:a16="http://schemas.microsoft.com/office/drawing/2014/main" id="{31639234-B311-4D78-AD72-3231E8209C19}"/>
              </a:ext>
            </a:extLst>
          </p:cNvPr>
          <p:cNvPicPr>
            <a:picLocks noChangeAspect="1"/>
          </p:cNvPicPr>
          <p:nvPr/>
        </p:nvPicPr>
        <p:blipFill>
          <a:blip r:embed="rId9"/>
          <a:stretch>
            <a:fillRect/>
          </a:stretch>
        </p:blipFill>
        <p:spPr>
          <a:xfrm>
            <a:off x="4063424" y="4379005"/>
            <a:ext cx="1071531" cy="1079340"/>
          </a:xfrm>
          <a:prstGeom prst="rect">
            <a:avLst/>
          </a:prstGeom>
        </p:spPr>
      </p:pic>
      <p:sp>
        <p:nvSpPr>
          <p:cNvPr id="15" name="Rectangle 14">
            <a:extLst>
              <a:ext uri="{FF2B5EF4-FFF2-40B4-BE49-F238E27FC236}">
                <a16:creationId xmlns:a16="http://schemas.microsoft.com/office/drawing/2014/main" id="{B703351B-BA26-1BE8-0061-6A64FB9DDFFA}"/>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rPr>
              <a:t>https://aka.ms/m365pnp-recognition</a:t>
            </a:r>
          </a:p>
        </p:txBody>
      </p:sp>
    </p:spTree>
    <p:extLst>
      <p:ext uri="{BB962C8B-B14F-4D97-AF65-F5344CB8AC3E}">
        <p14:creationId xmlns:p14="http://schemas.microsoft.com/office/powerpoint/2010/main" val="1154334888"/>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C86564-0D78-C842-8651-8D8A9F8F147F}"/>
              </a:ext>
            </a:extLst>
          </p:cNvPr>
          <p:cNvSpPr/>
          <p:nvPr/>
        </p:nvSpPr>
        <p:spPr bwMode="auto">
          <a:xfrm>
            <a:off x="1046" y="1124046"/>
            <a:ext cx="12442175" cy="58703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2">
            <a:extLst>
              <a:ext uri="{FF2B5EF4-FFF2-40B4-BE49-F238E27FC236}">
                <a16:creationId xmlns:a16="http://schemas.microsoft.com/office/drawing/2014/main" id="{FE55BDD4-A5DB-2843-8E7D-9C7347CEA93A}"/>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flipH="1">
            <a:off x="10883189" y="1333008"/>
            <a:ext cx="1437769" cy="55990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DDAF7D9-4FBB-BF41-BE8F-9D98E035D8FF}"/>
              </a:ext>
            </a:extLst>
          </p:cNvPr>
          <p:cNvSpPr/>
          <p:nvPr/>
        </p:nvSpPr>
        <p:spPr bwMode="auto">
          <a:xfrm>
            <a:off x="244808" y="1121436"/>
            <a:ext cx="6560592" cy="5666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lnSpc>
                <a:spcPct val="90000"/>
              </a:lnSpc>
              <a:spcBef>
                <a:spcPct val="20000"/>
              </a:spcBef>
              <a:defRPr/>
            </a:pPr>
            <a:r>
              <a:rPr lang="en-US" sz="2000" b="1" dirty="0">
                <a:gradFill>
                  <a:gsLst>
                    <a:gs pos="1250">
                      <a:srgbClr val="2F2F2F"/>
                    </a:gs>
                    <a:gs pos="100000">
                      <a:srgbClr val="2F2F2F"/>
                    </a:gs>
                  </a:gsLst>
                  <a:lin ang="5400000" scaled="0"/>
                </a:gradFill>
                <a:latin typeface="Segoe UI"/>
                <a:cs typeface="Segoe UI"/>
              </a:rPr>
              <a:t>What’s new 🎉</a:t>
            </a:r>
            <a:endParaRPr lang="en-US" dirty="0"/>
          </a:p>
          <a:p>
            <a:pPr marL="285750" lvl="1" indent="-285750">
              <a:lnSpc>
                <a:spcPct val="90000"/>
              </a:lnSpc>
              <a:spcBef>
                <a:spcPct val="20000"/>
              </a:spcBef>
              <a:buFont typeface="Arial,Sans-Serif"/>
              <a:buChar char="•"/>
              <a:defRPr/>
            </a:pPr>
            <a:r>
              <a:rPr lang="en-US" sz="1400" dirty="0">
                <a:solidFill>
                  <a:schemeClr val="tx1"/>
                </a:solidFill>
                <a:ea typeface="+mn-lt"/>
                <a:cs typeface="+mn-lt"/>
              </a:rPr>
              <a:t>V2.6.0 is our latest release! Update your packages! </a:t>
            </a:r>
            <a:r>
              <a:rPr lang="en-US" sz="1400" dirty="0">
                <a:solidFill>
                  <a:schemeClr val="tx1"/>
                </a:solidFill>
                <a:ea typeface="+mn-lt"/>
                <a:cs typeface="+mn-lt"/>
                <a:hlinkClick r:id="rId4">
                  <a:extLst>
                    <a:ext uri="{A12FA001-AC4F-418D-AE19-62706E023703}">
                      <ahyp:hlinkClr xmlns:ahyp="http://schemas.microsoft.com/office/drawing/2018/hyperlinkcolor" val="tx"/>
                    </a:ext>
                  </a:extLst>
                </a:hlinkClick>
              </a:rPr>
              <a:t>https://aka.ms/mgt/v2.6.0</a:t>
            </a:r>
            <a:r>
              <a:rPr lang="en-US" sz="1400" dirty="0">
                <a:solidFill>
                  <a:schemeClr val="tx1"/>
                </a:solidFill>
                <a:ea typeface="+mn-lt"/>
                <a:cs typeface="+mn-lt"/>
              </a:rPr>
              <a:t> </a:t>
            </a:r>
          </a:p>
          <a:p>
            <a:pPr marL="751840" lvl="2" indent="-285750">
              <a:lnSpc>
                <a:spcPct val="90000"/>
              </a:lnSpc>
              <a:spcBef>
                <a:spcPct val="20000"/>
              </a:spcBef>
              <a:buFont typeface="Arial,Sans-Serif"/>
              <a:buChar char="•"/>
              <a:defRPr/>
            </a:pPr>
            <a:r>
              <a:rPr lang="en-US" sz="1400" dirty="0">
                <a:solidFill>
                  <a:schemeClr val="tx1"/>
                </a:solidFill>
                <a:cs typeface="Segoe UI"/>
              </a:rPr>
              <a:t>Accessibility updates</a:t>
            </a:r>
          </a:p>
          <a:p>
            <a:pPr marL="751840" lvl="2" indent="-285750">
              <a:lnSpc>
                <a:spcPct val="90000"/>
              </a:lnSpc>
              <a:spcBef>
                <a:spcPct val="20000"/>
              </a:spcBef>
              <a:buFont typeface="Arial,Sans-Serif"/>
              <a:buChar char="•"/>
              <a:defRPr/>
            </a:pPr>
            <a:r>
              <a:rPr lang="en-US" sz="1400" dirty="0">
                <a:solidFill>
                  <a:schemeClr val="tx1"/>
                </a:solidFill>
                <a:cs typeface="Segoe UI"/>
              </a:rPr>
              <a:t>Support for SPFx 1.15</a:t>
            </a:r>
          </a:p>
          <a:p>
            <a:pPr marL="751840" lvl="2" indent="-285750">
              <a:lnSpc>
                <a:spcPct val="90000"/>
              </a:lnSpc>
              <a:spcBef>
                <a:spcPct val="20000"/>
              </a:spcBef>
              <a:buFont typeface="Arial,Sans-Serif"/>
              <a:buChar char="•"/>
              <a:defRPr/>
            </a:pPr>
            <a:r>
              <a:rPr lang="en-US" sz="1400" dirty="0">
                <a:solidFill>
                  <a:schemeClr val="tx1"/>
                </a:solidFill>
                <a:cs typeface="Segoe UI"/>
              </a:rPr>
              <a:t>Documentation on </a:t>
            </a:r>
            <a:r>
              <a:rPr lang="en-US" sz="1400" dirty="0" err="1">
                <a:solidFill>
                  <a:schemeClr val="tx1"/>
                </a:solidFill>
                <a:cs typeface="Segoe UI"/>
              </a:rPr>
              <a:t>TeamsFx</a:t>
            </a:r>
            <a:endParaRPr lang="en-US" sz="1400" dirty="0">
              <a:solidFill>
                <a:schemeClr val="tx1"/>
              </a:solidFill>
              <a:cs typeface="Segoe UI"/>
            </a:endParaRPr>
          </a:p>
          <a:p>
            <a:pPr marL="751840" lvl="2" indent="-285750">
              <a:lnSpc>
                <a:spcPct val="90000"/>
              </a:lnSpc>
              <a:spcBef>
                <a:spcPct val="20000"/>
              </a:spcBef>
              <a:buFont typeface="Arial,Sans-Serif"/>
              <a:buChar char="•"/>
              <a:defRPr/>
            </a:pPr>
            <a:r>
              <a:rPr lang="en-US" sz="1400" dirty="0">
                <a:solidFill>
                  <a:schemeClr val="tx1"/>
                </a:solidFill>
                <a:cs typeface="Segoe UI"/>
              </a:rPr>
              <a:t>Updates mgt-people-picker</a:t>
            </a:r>
          </a:p>
          <a:p>
            <a:pPr marL="751840" lvl="2" indent="-285750">
              <a:lnSpc>
                <a:spcPct val="90000"/>
              </a:lnSpc>
              <a:spcBef>
                <a:spcPct val="20000"/>
              </a:spcBef>
              <a:buFont typeface="Arial,Sans-Serif"/>
              <a:buChar char="•"/>
              <a:defRPr/>
            </a:pPr>
            <a:r>
              <a:rPr lang="en-US" sz="1400" dirty="0">
                <a:solidFill>
                  <a:schemeClr val="tx1"/>
                </a:solidFill>
                <a:ea typeface="+mn-lt"/>
                <a:cs typeface="+mn-lt"/>
              </a:rPr>
              <a:t>Thanks @wuxiaojun514 for your contributions 🎉</a:t>
            </a:r>
            <a:endParaRPr lang="en-US" sz="1400" dirty="0">
              <a:solidFill>
                <a:schemeClr val="tx1"/>
              </a:solidFill>
              <a:cs typeface="Segoe UI"/>
            </a:endParaRPr>
          </a:p>
          <a:p>
            <a:pPr marL="285750" lvl="1" indent="-285750">
              <a:lnSpc>
                <a:spcPct val="90000"/>
              </a:lnSpc>
              <a:spcBef>
                <a:spcPct val="20000"/>
              </a:spcBef>
              <a:buFont typeface="Arial,Sans-Serif"/>
              <a:buChar char="•"/>
              <a:defRPr/>
            </a:pPr>
            <a:r>
              <a:rPr lang="en-US" sz="1400" dirty="0">
                <a:solidFill>
                  <a:schemeClr val="tx1"/>
                </a:solidFill>
                <a:cs typeface="Segoe UI"/>
              </a:rPr>
              <a:t>The MGT samples repository is live! Keep your contributions coming! </a:t>
            </a:r>
            <a:r>
              <a:rPr lang="en-US" sz="1400" dirty="0">
                <a:solidFill>
                  <a:schemeClr val="tx1"/>
                </a:solidFill>
                <a:cs typeface="Segoe UI"/>
                <a:hlinkClick r:id="rId5">
                  <a:extLst>
                    <a:ext uri="{A12FA001-AC4F-418D-AE19-62706E023703}">
                      <ahyp:hlinkClr xmlns:ahyp="http://schemas.microsoft.com/office/drawing/2018/hyperlinkcolor" val="tx"/>
                    </a:ext>
                  </a:extLst>
                </a:hlinkClick>
              </a:rPr>
              <a:t>https://aka.ms/mgt/samples</a:t>
            </a:r>
            <a:r>
              <a:rPr lang="en-US" sz="1400" dirty="0">
                <a:solidFill>
                  <a:schemeClr val="tx1"/>
                </a:solidFill>
                <a:cs typeface="Segoe UI"/>
              </a:rPr>
              <a:t> </a:t>
            </a:r>
            <a:endParaRPr lang="en-US" dirty="0">
              <a:solidFill>
                <a:schemeClr val="tx1"/>
              </a:solidFill>
              <a:cs typeface="Segoe UI"/>
            </a:endParaRPr>
          </a:p>
          <a:p>
            <a:pPr marL="0" lvl="1">
              <a:lnSpc>
                <a:spcPct val="90000"/>
              </a:lnSpc>
              <a:spcBef>
                <a:spcPct val="20000"/>
              </a:spcBef>
              <a:defRPr/>
            </a:pPr>
            <a:endParaRPr lang="en-US" sz="2000" b="1" dirty="0">
              <a:solidFill>
                <a:schemeClr val="tx1"/>
              </a:solidFill>
              <a:cs typeface="Segoe UI"/>
            </a:endParaRPr>
          </a:p>
          <a:p>
            <a:pPr marL="0" lvl="1">
              <a:lnSpc>
                <a:spcPct val="90000"/>
              </a:lnSpc>
              <a:spcBef>
                <a:spcPct val="20000"/>
              </a:spcBef>
              <a:defRPr/>
            </a:pPr>
            <a:r>
              <a:rPr lang="en-US" sz="2000" b="1" dirty="0">
                <a:gradFill>
                  <a:gsLst>
                    <a:gs pos="1250">
                      <a:srgbClr val="2F2F2F"/>
                    </a:gs>
                    <a:gs pos="100000">
                      <a:srgbClr val="2F2F2F"/>
                    </a:gs>
                  </a:gsLst>
                  <a:lin ang="5400000" scaled="0"/>
                </a:gradFill>
                <a:latin typeface="Segoe UI"/>
                <a:cs typeface="Segoe UI"/>
              </a:rPr>
              <a:t>What's next? 💻</a:t>
            </a:r>
            <a:endParaRPr lang="en-US" sz="2000" dirty="0">
              <a:cs typeface="Segoe UI"/>
            </a:endParaRPr>
          </a:p>
          <a:p>
            <a:pPr marL="285750" lvl="1" indent="-285750">
              <a:lnSpc>
                <a:spcPct val="90000"/>
              </a:lnSpc>
              <a:spcBef>
                <a:spcPct val="20000"/>
              </a:spcBef>
              <a:buFont typeface="Arial,Sans-Serif" panose="020B0604020202020204" pitchFamily="34" charset="0"/>
              <a:buChar char="•"/>
              <a:defRPr/>
            </a:pPr>
            <a:r>
              <a:rPr lang="en-US" sz="1400" dirty="0">
                <a:solidFill>
                  <a:schemeClr val="tx1"/>
                </a:solidFill>
                <a:latin typeface="Segoe UI"/>
                <a:cs typeface="Segoe UI"/>
              </a:rPr>
              <a:t>Aligning all Toolkit components to Fluent UI Web Components</a:t>
            </a:r>
            <a:endParaRPr lang="en-US" dirty="0">
              <a:solidFill>
                <a:schemeClr val="tx1"/>
              </a:solidFill>
              <a:cs typeface="Segoe UI"/>
            </a:endParaRPr>
          </a:p>
          <a:p>
            <a:pPr marL="285750" lvl="1" indent="-285750">
              <a:lnSpc>
                <a:spcPct val="90000"/>
              </a:lnSpc>
              <a:spcBef>
                <a:spcPct val="20000"/>
              </a:spcBef>
              <a:buFont typeface="Arial,Sans-Serif" panose="020B0604020202020204" pitchFamily="34" charset="0"/>
              <a:buChar char="•"/>
              <a:defRPr/>
            </a:pPr>
            <a:r>
              <a:rPr lang="en-US" sz="1400" dirty="0">
                <a:solidFill>
                  <a:schemeClr val="tx1"/>
                </a:solidFill>
                <a:latin typeface="Segoe UI"/>
                <a:cs typeface="Segoe UI"/>
              </a:rPr>
              <a:t>More generic components and theming capabilities</a:t>
            </a:r>
          </a:p>
          <a:p>
            <a:pPr marL="285750" lvl="1" indent="-285750">
              <a:lnSpc>
                <a:spcPct val="90000"/>
              </a:lnSpc>
              <a:spcBef>
                <a:spcPct val="20000"/>
              </a:spcBef>
              <a:buFont typeface="Arial,Sans-Serif" panose="020B0604020202020204" pitchFamily="34" charset="0"/>
              <a:buChar char="•"/>
              <a:defRPr/>
            </a:pPr>
            <a:endParaRPr lang="en-US" sz="2000" b="1" dirty="0">
              <a:solidFill>
                <a:schemeClr val="tx1"/>
              </a:solidFill>
              <a:cs typeface="Segoe UI"/>
            </a:endParaRPr>
          </a:p>
          <a:p>
            <a:pPr marL="0" lvl="1">
              <a:lnSpc>
                <a:spcPct val="90000"/>
              </a:lnSpc>
              <a:spcBef>
                <a:spcPct val="20000"/>
              </a:spcBef>
              <a:defRPr/>
            </a:pPr>
            <a:r>
              <a:rPr lang="en-US" sz="2000" b="1" dirty="0">
                <a:solidFill>
                  <a:schemeClr val="tx1"/>
                </a:solidFill>
                <a:cs typeface="Segoe UI"/>
              </a:rPr>
              <a:t>We need your help ❤️</a:t>
            </a:r>
          </a:p>
          <a:p>
            <a:pPr marL="285750" lvl="1" indent="-285750">
              <a:lnSpc>
                <a:spcPct val="90000"/>
              </a:lnSpc>
              <a:spcBef>
                <a:spcPct val="20000"/>
              </a:spcBef>
              <a:buFont typeface="Arial,Sans-Serif"/>
              <a:buChar char="•"/>
              <a:defRPr/>
            </a:pPr>
            <a:r>
              <a:rPr lang="en-US" sz="1400" dirty="0">
                <a:solidFill>
                  <a:schemeClr val="tx1"/>
                </a:solidFill>
                <a:latin typeface="Segoe UI"/>
                <a:cs typeface="Segoe UI"/>
              </a:rPr>
              <a:t>🐞 Help us fix bugs</a:t>
            </a:r>
          </a:p>
          <a:p>
            <a:pPr marL="285750" lvl="1" indent="-285750">
              <a:lnSpc>
                <a:spcPct val="90000"/>
              </a:lnSpc>
              <a:spcBef>
                <a:spcPct val="20000"/>
              </a:spcBef>
              <a:buFont typeface="Arial,Sans-Serif"/>
              <a:buChar char="•"/>
              <a:defRPr/>
            </a:pPr>
            <a:r>
              <a:rPr lang="en-US" sz="1400" dirty="0">
                <a:solidFill>
                  <a:schemeClr val="tx1"/>
                </a:solidFill>
                <a:ea typeface="+mn-lt"/>
                <a:cs typeface="+mn-lt"/>
              </a:rPr>
              <a:t>🆕 Help us build/improve features</a:t>
            </a:r>
          </a:p>
          <a:p>
            <a:pPr marL="285750" lvl="1" indent="-285750">
              <a:lnSpc>
                <a:spcPct val="90000"/>
              </a:lnSpc>
              <a:spcBef>
                <a:spcPct val="20000"/>
              </a:spcBef>
              <a:buFont typeface="Arial,Sans-Serif"/>
              <a:buChar char="•"/>
              <a:defRPr/>
            </a:pPr>
            <a:r>
              <a:rPr lang="en-US" sz="1400" dirty="0">
                <a:solidFill>
                  <a:schemeClr val="tx1"/>
                </a:solidFill>
                <a:cs typeface="Segoe UI"/>
              </a:rPr>
              <a:t>help-wanted &amp; good-first-issue -&gt; </a:t>
            </a:r>
            <a:r>
              <a:rPr lang="en-US" sz="1400" dirty="0">
                <a:solidFill>
                  <a:schemeClr val="tx1"/>
                </a:solidFill>
                <a:cs typeface="Segoe UI"/>
                <a:hlinkClick r:id="rId6">
                  <a:extLst>
                    <a:ext uri="{A12FA001-AC4F-418D-AE19-62706E023703}">
                      <ahyp:hlinkClr xmlns:ahyp="http://schemas.microsoft.com/office/drawing/2018/hyperlinkcolor" val="tx"/>
                    </a:ext>
                  </a:extLst>
                </a:hlinkClick>
              </a:rPr>
              <a:t>https://aka.ms/mgt/issues</a:t>
            </a:r>
            <a:r>
              <a:rPr lang="en-US" sz="1400" dirty="0">
                <a:solidFill>
                  <a:schemeClr val="tx1"/>
                </a:solidFill>
                <a:cs typeface="Segoe UI"/>
              </a:rPr>
              <a:t> </a:t>
            </a:r>
          </a:p>
          <a:p>
            <a:pPr>
              <a:lnSpc>
                <a:spcPct val="90000"/>
              </a:lnSpc>
              <a:spcBef>
                <a:spcPct val="20000"/>
              </a:spcBef>
              <a:defRPr/>
            </a:pPr>
            <a:br>
              <a:rPr lang="en-US" dirty="0"/>
            </a:br>
            <a:endParaRPr lang="en-US" sz="2000" b="1" dirty="0">
              <a:solidFill>
                <a:schemeClr val="tx1"/>
              </a:solidFill>
              <a:ea typeface="+mn-lt"/>
              <a:cs typeface="+mn-lt"/>
            </a:endParaRPr>
          </a:p>
        </p:txBody>
      </p:sp>
      <p:sp>
        <p:nvSpPr>
          <p:cNvPr id="7" name="Title 1">
            <a:extLst>
              <a:ext uri="{FF2B5EF4-FFF2-40B4-BE49-F238E27FC236}">
                <a16:creationId xmlns:a16="http://schemas.microsoft.com/office/drawing/2014/main" id="{A14CBD15-5B85-D34B-AC8F-5CC8F198E8F9}"/>
              </a:ext>
            </a:extLst>
          </p:cNvPr>
          <p:cNvSpPr>
            <a:spLocks noGrp="1"/>
          </p:cNvSpPr>
          <p:nvPr>
            <p:ph type="title"/>
          </p:nvPr>
        </p:nvSpPr>
        <p:spPr>
          <a:xfrm>
            <a:off x="1011155" y="295274"/>
            <a:ext cx="11153048" cy="917575"/>
          </a:xfrm>
        </p:spPr>
        <p:txBody>
          <a:bodyPr/>
          <a:lstStyle/>
          <a:p>
            <a:r>
              <a:rPr lang="en-US"/>
              <a:t>Microsoft Graph Toolkit</a:t>
            </a:r>
          </a:p>
        </p:txBody>
      </p:sp>
      <p:grpSp>
        <p:nvGrpSpPr>
          <p:cNvPr id="8" name="Group 7">
            <a:extLst>
              <a:ext uri="{FF2B5EF4-FFF2-40B4-BE49-F238E27FC236}">
                <a16:creationId xmlns:a16="http://schemas.microsoft.com/office/drawing/2014/main" id="{98D4D06A-0DDC-EE4A-BAB4-BEF58CC73168}"/>
              </a:ext>
            </a:extLst>
          </p:cNvPr>
          <p:cNvGrpSpPr/>
          <p:nvPr/>
        </p:nvGrpSpPr>
        <p:grpSpPr>
          <a:xfrm>
            <a:off x="240376" y="295273"/>
            <a:ext cx="690963" cy="690962"/>
            <a:chOff x="467571" y="1364816"/>
            <a:chExt cx="690963" cy="690962"/>
          </a:xfrm>
          <a:solidFill>
            <a:srgbClr val="1973B9"/>
          </a:solidFill>
        </p:grpSpPr>
        <p:sp>
          <p:nvSpPr>
            <p:cNvPr id="9" name="Oval 8">
              <a:extLst>
                <a:ext uri="{FF2B5EF4-FFF2-40B4-BE49-F238E27FC236}">
                  <a16:creationId xmlns:a16="http://schemas.microsoft.com/office/drawing/2014/main" id="{F2E3D245-3ECC-6040-A641-7235225101ED}"/>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16">
              <a:extLst>
                <a:ext uri="{FF2B5EF4-FFF2-40B4-BE49-F238E27FC236}">
                  <a16:creationId xmlns:a16="http://schemas.microsoft.com/office/drawing/2014/main" id="{22992B6A-FF29-E946-A717-3F406B407E27}"/>
                </a:ext>
              </a:extLst>
            </p:cNvPr>
            <p:cNvGrpSpPr>
              <a:grpSpLocks noChangeAspect="1"/>
            </p:cNvGrpSpPr>
            <p:nvPr/>
          </p:nvGrpSpPr>
          <p:grpSpPr bwMode="auto">
            <a:xfrm>
              <a:off x="624497" y="1525522"/>
              <a:ext cx="374646" cy="374645"/>
              <a:chOff x="3802" y="2088"/>
              <a:chExt cx="230" cy="230"/>
            </a:xfrm>
            <a:grpFill/>
          </p:grpSpPr>
          <p:sp>
            <p:nvSpPr>
              <p:cNvPr id="11" name="Rectangle 17">
                <a:extLst>
                  <a:ext uri="{FF2B5EF4-FFF2-40B4-BE49-F238E27FC236}">
                    <a16:creationId xmlns:a16="http://schemas.microsoft.com/office/drawing/2014/main" id="{C8E19F4C-F190-794A-A5C3-3954F87E773B}"/>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18">
                <a:extLst>
                  <a:ext uri="{FF2B5EF4-FFF2-40B4-BE49-F238E27FC236}">
                    <a16:creationId xmlns:a16="http://schemas.microsoft.com/office/drawing/2014/main" id="{7CA66179-62C6-2945-BFA3-213EDC03C167}"/>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19">
                <a:extLst>
                  <a:ext uri="{FF2B5EF4-FFF2-40B4-BE49-F238E27FC236}">
                    <a16:creationId xmlns:a16="http://schemas.microsoft.com/office/drawing/2014/main" id="{A1419128-C183-A848-829D-2AC4726F39CE}"/>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0">
                <a:extLst>
                  <a:ext uri="{FF2B5EF4-FFF2-40B4-BE49-F238E27FC236}">
                    <a16:creationId xmlns:a16="http://schemas.microsoft.com/office/drawing/2014/main" id="{9695236D-A1F7-ED46-B0C3-5D66C776054D}"/>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1">
                <a:extLst>
                  <a:ext uri="{FF2B5EF4-FFF2-40B4-BE49-F238E27FC236}">
                    <a16:creationId xmlns:a16="http://schemas.microsoft.com/office/drawing/2014/main" id="{8DC3778C-C37E-E043-92F5-02CB3DDAA0DC}"/>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2">
                <a:extLst>
                  <a:ext uri="{FF2B5EF4-FFF2-40B4-BE49-F238E27FC236}">
                    <a16:creationId xmlns:a16="http://schemas.microsoft.com/office/drawing/2014/main" id="{4E48D20C-B212-D94B-8B2C-915A0F533297}"/>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3">
                <a:extLst>
                  <a:ext uri="{FF2B5EF4-FFF2-40B4-BE49-F238E27FC236}">
                    <a16:creationId xmlns:a16="http://schemas.microsoft.com/office/drawing/2014/main" id="{A983636C-E393-514F-A71F-01CE5FF1A20C}"/>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8" name="Line 24">
                <a:extLst>
                  <a:ext uri="{FF2B5EF4-FFF2-40B4-BE49-F238E27FC236}">
                    <a16:creationId xmlns:a16="http://schemas.microsoft.com/office/drawing/2014/main" id="{7709510D-75CF-044B-98F0-C2912A197148}"/>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9" name="Line 25">
                <a:extLst>
                  <a:ext uri="{FF2B5EF4-FFF2-40B4-BE49-F238E27FC236}">
                    <a16:creationId xmlns:a16="http://schemas.microsoft.com/office/drawing/2014/main" id="{BF735272-4425-244D-854C-303158C0A80E}"/>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23" name="TextBox 22">
            <a:extLst>
              <a:ext uri="{FF2B5EF4-FFF2-40B4-BE49-F238E27FC236}">
                <a16:creationId xmlns:a16="http://schemas.microsoft.com/office/drawing/2014/main" id="{C9D3B970-F1BD-DB4B-B709-52B336FDC375}"/>
              </a:ext>
            </a:extLst>
          </p:cNvPr>
          <p:cNvSpPr txBox="1"/>
          <p:nvPr/>
        </p:nvSpPr>
        <p:spPr>
          <a:xfrm>
            <a:off x="7427461" y="540808"/>
            <a:ext cx="6642338" cy="369332"/>
          </a:xfrm>
          <a:prstGeom prst="rect">
            <a:avLst/>
          </a:prstGeom>
          <a:noFill/>
        </p:spPr>
        <p:txBody>
          <a:bodyPr wrap="square">
            <a:spAutoFit/>
          </a:bodyPr>
          <a:lstStyle/>
          <a:p>
            <a:pPr>
              <a:lnSpc>
                <a:spcPct val="100000"/>
              </a:lnSpc>
              <a:spcBef>
                <a:spcPts val="384"/>
              </a:spcBef>
            </a:pPr>
            <a:r>
              <a:rPr lang="en-US" sz="1800">
                <a:solidFill>
                  <a:srgbClr val="7030A0"/>
                </a:solidFill>
                <a:cs typeface="Segoe UI"/>
              </a:rPr>
              <a:t>👀 More information: aka.ms/mgt </a:t>
            </a:r>
          </a:p>
        </p:txBody>
      </p:sp>
      <p:pic>
        <p:nvPicPr>
          <p:cNvPr id="3" name="Picture 21">
            <a:extLst>
              <a:ext uri="{FF2B5EF4-FFF2-40B4-BE49-F238E27FC236}">
                <a16:creationId xmlns:a16="http://schemas.microsoft.com/office/drawing/2014/main" id="{D4CD6C5B-AC1C-41CF-A9DA-D116BBAAD7F5}"/>
              </a:ext>
            </a:extLst>
          </p:cNvPr>
          <p:cNvPicPr>
            <a:picLocks noChangeAspect="1"/>
          </p:cNvPicPr>
          <p:nvPr/>
        </p:nvPicPr>
        <p:blipFill>
          <a:blip r:embed="rId7"/>
          <a:stretch>
            <a:fillRect/>
          </a:stretch>
        </p:blipFill>
        <p:spPr>
          <a:xfrm>
            <a:off x="241457" y="293480"/>
            <a:ext cx="734180" cy="743437"/>
          </a:xfrm>
          <a:prstGeom prst="rect">
            <a:avLst/>
          </a:prstGeom>
        </p:spPr>
      </p:pic>
      <p:pic>
        <p:nvPicPr>
          <p:cNvPr id="21" name="Picture 20">
            <a:extLst>
              <a:ext uri="{FF2B5EF4-FFF2-40B4-BE49-F238E27FC236}">
                <a16:creationId xmlns:a16="http://schemas.microsoft.com/office/drawing/2014/main" id="{3E00BEE8-4C40-CC56-FB5B-B9103D9552D0}"/>
              </a:ext>
            </a:extLst>
          </p:cNvPr>
          <p:cNvPicPr>
            <a:picLocks noChangeAspect="1"/>
          </p:cNvPicPr>
          <p:nvPr/>
        </p:nvPicPr>
        <p:blipFill>
          <a:blip r:embed="rId8"/>
          <a:stretch>
            <a:fillRect/>
          </a:stretch>
        </p:blipFill>
        <p:spPr>
          <a:xfrm>
            <a:off x="6805400" y="1430400"/>
            <a:ext cx="3607563" cy="1799121"/>
          </a:xfrm>
          <a:prstGeom prst="rect">
            <a:avLst/>
          </a:prstGeom>
        </p:spPr>
      </p:pic>
      <p:pic>
        <p:nvPicPr>
          <p:cNvPr id="28" name="Picture 28" descr="Graphical user interface, text, application&#10;&#10;Description automatically generated">
            <a:extLst>
              <a:ext uri="{FF2B5EF4-FFF2-40B4-BE49-F238E27FC236}">
                <a16:creationId xmlns:a16="http://schemas.microsoft.com/office/drawing/2014/main" id="{4AF9B224-7D2B-44CF-B025-5056C14433E5}"/>
              </a:ext>
            </a:extLst>
          </p:cNvPr>
          <p:cNvPicPr>
            <a:picLocks noChangeAspect="1"/>
          </p:cNvPicPr>
          <p:nvPr/>
        </p:nvPicPr>
        <p:blipFill rotWithShape="1">
          <a:blip r:embed="rId9"/>
          <a:srcRect l="1115" r="1115" b="36732"/>
          <a:stretch/>
        </p:blipFill>
        <p:spPr>
          <a:xfrm>
            <a:off x="8354563" y="2561011"/>
            <a:ext cx="1732855" cy="3825081"/>
          </a:xfrm>
          <a:prstGeom prst="rect">
            <a:avLst/>
          </a:prstGeom>
          <a:ln>
            <a:noFill/>
          </a:ln>
          <a:effectLst>
            <a:outerShdw blurRad="292100" dist="139700" dir="2700000" algn="tl" rotWithShape="0">
              <a:srgbClr val="333333">
                <a:alpha val="65000"/>
              </a:srgbClr>
            </a:outerShdw>
          </a:effectLst>
        </p:spPr>
      </p:pic>
      <p:pic>
        <p:nvPicPr>
          <p:cNvPr id="1026" name="Picture 2" descr="Contact Exporter Overview">
            <a:extLst>
              <a:ext uri="{FF2B5EF4-FFF2-40B4-BE49-F238E27FC236}">
                <a16:creationId xmlns:a16="http://schemas.microsoft.com/office/drawing/2014/main" id="{D8EBF446-86D7-400E-9142-CC121F2A18E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4964"/>
          <a:stretch/>
        </p:blipFill>
        <p:spPr bwMode="auto">
          <a:xfrm>
            <a:off x="7032441" y="4301162"/>
            <a:ext cx="4206752" cy="229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50122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C86564-0D78-C842-8651-8D8A9F8F147F}"/>
              </a:ext>
            </a:extLst>
          </p:cNvPr>
          <p:cNvSpPr/>
          <p:nvPr/>
        </p:nvSpPr>
        <p:spPr bwMode="auto">
          <a:xfrm>
            <a:off x="1046" y="1124046"/>
            <a:ext cx="12442175" cy="58703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1DDAF7D9-4FBB-BF41-BE8F-9D98E035D8FF}"/>
              </a:ext>
            </a:extLst>
          </p:cNvPr>
          <p:cNvSpPr/>
          <p:nvPr/>
        </p:nvSpPr>
        <p:spPr bwMode="auto">
          <a:xfrm>
            <a:off x="244808" y="1121436"/>
            <a:ext cx="9082072" cy="5666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lnSpc>
                <a:spcPct val="90000"/>
              </a:lnSpc>
              <a:spcBef>
                <a:spcPct val="20000"/>
              </a:spcBef>
              <a:defRPr/>
            </a:pPr>
            <a:r>
              <a:rPr lang="en-US" sz="2000" b="1" dirty="0">
                <a:gradFill>
                  <a:gsLst>
                    <a:gs pos="1250">
                      <a:srgbClr val="2F2F2F"/>
                    </a:gs>
                    <a:gs pos="100000">
                      <a:srgbClr val="2F2F2F"/>
                    </a:gs>
                  </a:gsLst>
                  <a:lin ang="5400000" scaled="0"/>
                </a:gradFill>
                <a:latin typeface="Segoe UI"/>
                <a:cs typeface="Segoe UI"/>
              </a:rPr>
              <a:t>What’s new </a:t>
            </a:r>
          </a:p>
          <a:p>
            <a:pPr marL="285750" lvl="1" indent="-285750">
              <a:lnSpc>
                <a:spcPct val="90000"/>
              </a:lnSpc>
              <a:spcBef>
                <a:spcPct val="20000"/>
              </a:spcBef>
              <a:buFont typeface="Arial" panose="020B0604020202020204" pitchFamily="34" charset="0"/>
              <a:buChar char="•"/>
              <a:defRPr/>
            </a:pPr>
            <a:r>
              <a:rPr lang="en-US" sz="1400" b="1" dirty="0">
                <a:gradFill>
                  <a:gsLst>
                    <a:gs pos="1250">
                      <a:srgbClr val="2F2F2F"/>
                    </a:gs>
                    <a:gs pos="100000">
                      <a:srgbClr val="2F2F2F"/>
                    </a:gs>
                  </a:gsLst>
                  <a:lin ang="5400000" scaled="0"/>
                </a:gradFill>
                <a:latin typeface="Segoe UI"/>
                <a:cs typeface="Segoe UI"/>
              </a:rPr>
              <a:t>53 Awesome Independent Publishers! </a:t>
            </a:r>
          </a:p>
          <a:p>
            <a:pPr marL="285750" lvl="1" indent="-285750">
              <a:lnSpc>
                <a:spcPct val="90000"/>
              </a:lnSpc>
              <a:spcBef>
                <a:spcPct val="20000"/>
              </a:spcBef>
              <a:buFont typeface="Arial" panose="020B0604020202020204" pitchFamily="34" charset="0"/>
              <a:buChar char="•"/>
              <a:defRPr/>
            </a:pPr>
            <a:r>
              <a:rPr lang="en-US" sz="1400" b="1" dirty="0">
                <a:gradFill>
                  <a:gsLst>
                    <a:gs pos="1250">
                      <a:srgbClr val="2F2F2F"/>
                    </a:gs>
                    <a:gs pos="100000">
                      <a:srgbClr val="2F2F2F"/>
                    </a:gs>
                  </a:gsLst>
                  <a:lin ang="5400000" scaled="0"/>
                </a:gradFill>
                <a:latin typeface="Segoe UI"/>
                <a:cs typeface="Segoe UI"/>
              </a:rPr>
              <a:t>158 Independent Publisher connectors!</a:t>
            </a:r>
            <a:endParaRPr lang="en-US" sz="1200" dirty="0"/>
          </a:p>
          <a:p>
            <a:pPr marL="285750" lvl="1" indent="-285750">
              <a:lnSpc>
                <a:spcPct val="90000"/>
              </a:lnSpc>
              <a:spcBef>
                <a:spcPct val="20000"/>
              </a:spcBef>
              <a:buFont typeface="Arial,Sans-Serif"/>
              <a:buChar char="•"/>
              <a:defRPr/>
            </a:pPr>
            <a:r>
              <a:rPr lang="en-US" sz="1400" b="1" dirty="0">
                <a:solidFill>
                  <a:schemeClr val="tx1"/>
                </a:solidFill>
                <a:cs typeface="Segoe UI"/>
              </a:rPr>
              <a:t>New connector submissions:</a:t>
            </a:r>
          </a:p>
          <a:p>
            <a:pPr marL="751840" lvl="2" indent="-285750">
              <a:lnSpc>
                <a:spcPct val="90000"/>
              </a:lnSpc>
              <a:spcBef>
                <a:spcPct val="20000"/>
              </a:spcBef>
              <a:buFont typeface="Arial,Sans-Serif"/>
              <a:buChar char="•"/>
              <a:defRPr/>
            </a:pPr>
            <a:r>
              <a:rPr lang="en-US" sz="1400" b="1" dirty="0">
                <a:solidFill>
                  <a:schemeClr val="tx1"/>
                </a:solidFill>
                <a:cs typeface="Segoe UI"/>
              </a:rPr>
              <a:t>Oleksii </a:t>
            </a:r>
            <a:r>
              <a:rPr lang="en-US" sz="1400" b="1" dirty="0" err="1">
                <a:solidFill>
                  <a:schemeClr val="tx1"/>
                </a:solidFill>
                <a:cs typeface="Segoe UI"/>
              </a:rPr>
              <a:t>Skirko</a:t>
            </a:r>
            <a:r>
              <a:rPr lang="en-US" sz="1400" b="1" dirty="0">
                <a:solidFill>
                  <a:schemeClr val="tx1"/>
                </a:solidFill>
                <a:cs typeface="Segoe UI"/>
              </a:rPr>
              <a:t>- </a:t>
            </a:r>
            <a:r>
              <a:rPr lang="en-US" sz="1400" dirty="0">
                <a:solidFill>
                  <a:schemeClr val="tx1"/>
                </a:solidFill>
                <a:cs typeface="Segoe UI"/>
              </a:rPr>
              <a:t>Microsoft Partner Center</a:t>
            </a:r>
          </a:p>
          <a:p>
            <a:pPr marL="751840" lvl="2" indent="-285750">
              <a:lnSpc>
                <a:spcPct val="90000"/>
              </a:lnSpc>
              <a:spcBef>
                <a:spcPct val="20000"/>
              </a:spcBef>
              <a:buFont typeface="Arial,Sans-Serif"/>
              <a:buChar char="•"/>
              <a:defRPr/>
            </a:pPr>
            <a:r>
              <a:rPr lang="en-US" sz="1400" b="1" dirty="0">
                <a:solidFill>
                  <a:schemeClr val="tx1"/>
                </a:solidFill>
                <a:cs typeface="Segoe UI"/>
              </a:rPr>
              <a:t>Rene Koch- </a:t>
            </a:r>
            <a:r>
              <a:rPr lang="en-US" sz="1400" dirty="0">
                <a:solidFill>
                  <a:schemeClr val="tx1"/>
                </a:solidFill>
                <a:cs typeface="Segoe UI"/>
              </a:rPr>
              <a:t>Snowflake</a:t>
            </a:r>
          </a:p>
          <a:p>
            <a:pPr marL="751840" lvl="2" indent="-285750">
              <a:lnSpc>
                <a:spcPct val="90000"/>
              </a:lnSpc>
              <a:spcBef>
                <a:spcPct val="20000"/>
              </a:spcBef>
              <a:buFont typeface="Arial,Sans-Serif"/>
              <a:buChar char="•"/>
              <a:defRPr/>
            </a:pPr>
            <a:r>
              <a:rPr lang="en-US" sz="1400" b="1" dirty="0">
                <a:solidFill>
                  <a:schemeClr val="tx1"/>
                </a:solidFill>
                <a:cs typeface="Segoe UI"/>
              </a:rPr>
              <a:t>Troy Taylor- </a:t>
            </a:r>
            <a:r>
              <a:rPr lang="en-US" sz="1400" dirty="0" err="1">
                <a:solidFill>
                  <a:schemeClr val="tx1"/>
                </a:solidFill>
                <a:cs typeface="Segoe UI"/>
              </a:rPr>
              <a:t>Datamuse</a:t>
            </a:r>
            <a:endParaRPr lang="en-US" sz="1400" dirty="0">
              <a:solidFill>
                <a:schemeClr val="tx1"/>
              </a:solidFill>
              <a:cs typeface="Segoe UI"/>
            </a:endParaRPr>
          </a:p>
          <a:p>
            <a:pPr marL="751840" lvl="2" indent="-285750">
              <a:lnSpc>
                <a:spcPct val="90000"/>
              </a:lnSpc>
              <a:spcBef>
                <a:spcPct val="20000"/>
              </a:spcBef>
              <a:buFont typeface="Arial,Sans-Serif"/>
              <a:buChar char="•"/>
              <a:defRPr/>
            </a:pPr>
            <a:r>
              <a:rPr lang="en-US" sz="1400" b="1" dirty="0">
                <a:solidFill>
                  <a:schemeClr val="tx1"/>
                </a:solidFill>
                <a:cs typeface="Segoe UI"/>
              </a:rPr>
              <a:t>Troy Taylor- </a:t>
            </a:r>
            <a:r>
              <a:rPr lang="en-US" sz="1400" dirty="0" err="1">
                <a:solidFill>
                  <a:schemeClr val="tx1"/>
                </a:solidFill>
                <a:cs typeface="Segoe UI"/>
              </a:rPr>
              <a:t>Moosend</a:t>
            </a:r>
            <a:endParaRPr lang="en-US" sz="1400" dirty="0">
              <a:solidFill>
                <a:schemeClr val="tx1"/>
              </a:solidFill>
              <a:cs typeface="Segoe UI"/>
            </a:endParaRPr>
          </a:p>
          <a:p>
            <a:pPr marL="751840" lvl="2" indent="-285750">
              <a:lnSpc>
                <a:spcPct val="90000"/>
              </a:lnSpc>
              <a:spcBef>
                <a:spcPct val="20000"/>
              </a:spcBef>
              <a:buFont typeface="Arial,Sans-Serif"/>
              <a:buChar char="•"/>
              <a:defRPr/>
            </a:pPr>
            <a:r>
              <a:rPr lang="en-US" sz="1400" b="1" dirty="0">
                <a:solidFill>
                  <a:schemeClr val="tx1"/>
                </a:solidFill>
                <a:cs typeface="Segoe UI"/>
              </a:rPr>
              <a:t>Troy Taylor- </a:t>
            </a:r>
            <a:r>
              <a:rPr lang="en-US" sz="1400" dirty="0" err="1">
                <a:solidFill>
                  <a:schemeClr val="tx1"/>
                </a:solidFill>
                <a:cs typeface="Segoe UI"/>
              </a:rPr>
              <a:t>Shadify</a:t>
            </a:r>
            <a:endParaRPr lang="en-US" sz="1400" dirty="0">
              <a:solidFill>
                <a:schemeClr val="tx1"/>
              </a:solidFill>
              <a:cs typeface="Segoe UI"/>
            </a:endParaRPr>
          </a:p>
          <a:p>
            <a:pPr marL="285750" lvl="1" indent="-285750">
              <a:lnSpc>
                <a:spcPct val="90000"/>
              </a:lnSpc>
              <a:spcBef>
                <a:spcPct val="20000"/>
              </a:spcBef>
              <a:buFont typeface="Arial,Sans-Serif"/>
              <a:buChar char="•"/>
              <a:defRPr/>
            </a:pPr>
            <a:r>
              <a:rPr lang="en-US" sz="1400" b="1" dirty="0">
                <a:solidFill>
                  <a:schemeClr val="tx1"/>
                </a:solidFill>
                <a:cs typeface="Segoe UI"/>
              </a:rPr>
              <a:t>Updates to existing connectors:</a:t>
            </a:r>
          </a:p>
          <a:p>
            <a:pPr marL="752121" lvl="2" indent="-285750">
              <a:lnSpc>
                <a:spcPct val="90000"/>
              </a:lnSpc>
              <a:spcBef>
                <a:spcPct val="20000"/>
              </a:spcBef>
              <a:buFont typeface="Arial,Sans-Serif"/>
              <a:buChar char="•"/>
              <a:defRPr/>
            </a:pPr>
            <a:r>
              <a:rPr lang="en-US" sz="1400" b="1" dirty="0">
                <a:solidFill>
                  <a:schemeClr val="tx1"/>
                </a:solidFill>
                <a:cs typeface="Segoe UI"/>
              </a:rPr>
              <a:t>Chandra Sekhar </a:t>
            </a:r>
            <a:r>
              <a:rPr lang="en-US" sz="1400" b="1" dirty="0" err="1">
                <a:solidFill>
                  <a:schemeClr val="tx1"/>
                </a:solidFill>
                <a:cs typeface="Segoe UI"/>
              </a:rPr>
              <a:t>Malla</a:t>
            </a:r>
            <a:r>
              <a:rPr lang="en-US" sz="1400" b="1" dirty="0">
                <a:solidFill>
                  <a:schemeClr val="tx1"/>
                </a:solidFill>
                <a:cs typeface="Segoe UI"/>
              </a:rPr>
              <a:t>- </a:t>
            </a:r>
            <a:r>
              <a:rPr lang="en-US" sz="1400" dirty="0">
                <a:solidFill>
                  <a:schemeClr val="tx1"/>
                </a:solidFill>
                <a:cs typeface="Segoe UI"/>
              </a:rPr>
              <a:t>Notion</a:t>
            </a:r>
          </a:p>
          <a:p>
            <a:pPr marL="752121" lvl="2" indent="-285750">
              <a:lnSpc>
                <a:spcPct val="90000"/>
              </a:lnSpc>
              <a:spcBef>
                <a:spcPct val="20000"/>
              </a:spcBef>
              <a:buFont typeface="Arial,Sans-Serif"/>
              <a:buChar char="•"/>
              <a:defRPr/>
            </a:pPr>
            <a:r>
              <a:rPr lang="en-US" sz="1400" b="1" dirty="0">
                <a:solidFill>
                  <a:schemeClr val="tx1"/>
                </a:solidFill>
                <a:cs typeface="Segoe UI"/>
              </a:rPr>
              <a:t>Troy Taylor- </a:t>
            </a:r>
            <a:r>
              <a:rPr lang="en-US" sz="1400" dirty="0" err="1">
                <a:solidFill>
                  <a:schemeClr val="tx1"/>
                </a:solidFill>
                <a:cs typeface="Segoe UI"/>
              </a:rPr>
              <a:t>Quickbase</a:t>
            </a:r>
            <a:endParaRPr lang="en-US" sz="1400" dirty="0">
              <a:solidFill>
                <a:schemeClr val="tx1"/>
              </a:solidFill>
              <a:cs typeface="Segoe UI"/>
            </a:endParaRPr>
          </a:p>
          <a:p>
            <a:pPr marL="752121" lvl="2" indent="-285750">
              <a:lnSpc>
                <a:spcPct val="90000"/>
              </a:lnSpc>
              <a:spcBef>
                <a:spcPct val="20000"/>
              </a:spcBef>
              <a:buFont typeface="Arial,Sans-Serif"/>
              <a:buChar char="•"/>
              <a:defRPr/>
            </a:pPr>
            <a:r>
              <a:rPr lang="en-US" sz="1400" b="1" dirty="0">
                <a:solidFill>
                  <a:schemeClr val="tx1"/>
                </a:solidFill>
                <a:cs typeface="Segoe UI"/>
              </a:rPr>
              <a:t>Troy Taylor- </a:t>
            </a:r>
            <a:r>
              <a:rPr lang="en-US" sz="1400" dirty="0" err="1">
                <a:solidFill>
                  <a:schemeClr val="tx1"/>
                </a:solidFill>
                <a:cs typeface="Segoe UI"/>
              </a:rPr>
              <a:t>Schooldigger</a:t>
            </a:r>
            <a:endParaRPr lang="en-US" sz="1400" dirty="0">
              <a:solidFill>
                <a:schemeClr val="tx1"/>
              </a:solidFill>
              <a:cs typeface="Segoe UI"/>
            </a:endParaRPr>
          </a:p>
          <a:p>
            <a:pPr marL="0" lvl="1">
              <a:lnSpc>
                <a:spcPct val="90000"/>
              </a:lnSpc>
              <a:spcBef>
                <a:spcPct val="20000"/>
              </a:spcBef>
              <a:defRPr/>
            </a:pPr>
            <a:endParaRPr lang="en-US" sz="2000" b="1" dirty="0">
              <a:solidFill>
                <a:schemeClr val="tx1"/>
              </a:solidFill>
              <a:cs typeface="Segoe UI"/>
            </a:endParaRPr>
          </a:p>
          <a:p>
            <a:pPr marL="0" lvl="1">
              <a:lnSpc>
                <a:spcPct val="90000"/>
              </a:lnSpc>
              <a:spcBef>
                <a:spcPct val="20000"/>
              </a:spcBef>
              <a:defRPr/>
            </a:pPr>
            <a:r>
              <a:rPr lang="en-US" sz="2000" b="1" dirty="0">
                <a:solidFill>
                  <a:schemeClr val="tx1"/>
                </a:solidFill>
                <a:cs typeface="Segoe UI"/>
              </a:rPr>
              <a:t>We need your help </a:t>
            </a:r>
          </a:p>
          <a:p>
            <a:pPr marL="0" lvl="1">
              <a:lnSpc>
                <a:spcPct val="90000"/>
              </a:lnSpc>
              <a:spcBef>
                <a:spcPct val="20000"/>
              </a:spcBef>
              <a:defRPr/>
            </a:pPr>
            <a:r>
              <a:rPr lang="en-US" sz="1400" b="1" dirty="0">
                <a:solidFill>
                  <a:schemeClr val="tx1"/>
                </a:solidFill>
                <a:latin typeface="Segoe UI"/>
                <a:cs typeface="Segoe UI"/>
              </a:rPr>
              <a:t>Become an Independent Publisher by building one of these connectors: </a:t>
            </a:r>
            <a:r>
              <a:rPr lang="en-US" sz="1400" b="1" dirty="0">
                <a:hlinkClick r:id="rId3"/>
              </a:rPr>
              <a:t>Top Connector Asks · </a:t>
            </a:r>
            <a:r>
              <a:rPr lang="en-US" sz="1400" b="1" dirty="0" err="1">
                <a:hlinkClick r:id="rId3"/>
              </a:rPr>
              <a:t>microsoft</a:t>
            </a:r>
            <a:r>
              <a:rPr lang="en-US" sz="1400" b="1" dirty="0">
                <a:hlinkClick r:id="rId3"/>
              </a:rPr>
              <a:t>/</a:t>
            </a:r>
            <a:r>
              <a:rPr lang="en-US" sz="1400" b="1" dirty="0" err="1">
                <a:hlinkClick r:id="rId3"/>
              </a:rPr>
              <a:t>PowerPlatformConnectors</a:t>
            </a:r>
            <a:r>
              <a:rPr lang="en-US" sz="1400" b="1" dirty="0">
                <a:hlinkClick r:id="rId3"/>
              </a:rPr>
              <a:t> Wiki (github.com)</a:t>
            </a:r>
            <a:endParaRPr lang="en-US" sz="1400" b="1" dirty="0"/>
          </a:p>
          <a:p>
            <a:pPr marL="0" lvl="1">
              <a:lnSpc>
                <a:spcPct val="90000"/>
              </a:lnSpc>
              <a:spcBef>
                <a:spcPct val="20000"/>
              </a:spcBef>
              <a:defRPr/>
            </a:pPr>
            <a:r>
              <a:rPr lang="en-US" sz="1400" b="1" dirty="0">
                <a:solidFill>
                  <a:schemeClr val="tx1"/>
                </a:solidFill>
              </a:rPr>
              <a:t>OR</a:t>
            </a:r>
          </a:p>
          <a:p>
            <a:pPr marL="0" lvl="1">
              <a:lnSpc>
                <a:spcPct val="90000"/>
              </a:lnSpc>
              <a:spcBef>
                <a:spcPct val="20000"/>
              </a:spcBef>
              <a:defRPr/>
            </a:pPr>
            <a:r>
              <a:rPr lang="en-US" sz="1400" b="1" dirty="0">
                <a:solidFill>
                  <a:schemeClr val="tx1"/>
                </a:solidFill>
              </a:rPr>
              <a:t>By adding more functionality to one of the existing Independent Publisher connectors on the Power Platform</a:t>
            </a:r>
          </a:p>
          <a:p>
            <a:pPr marL="0" lvl="1">
              <a:lnSpc>
                <a:spcPct val="90000"/>
              </a:lnSpc>
              <a:spcBef>
                <a:spcPct val="20000"/>
              </a:spcBef>
              <a:defRPr/>
            </a:pPr>
            <a:endParaRPr lang="en-US" sz="1400" b="1" dirty="0">
              <a:solidFill>
                <a:schemeClr val="tx1"/>
              </a:solidFill>
            </a:endParaRPr>
          </a:p>
          <a:p>
            <a:pPr marL="0" lvl="1">
              <a:lnSpc>
                <a:spcPct val="90000"/>
              </a:lnSpc>
              <a:spcBef>
                <a:spcPct val="20000"/>
              </a:spcBef>
              <a:defRPr/>
            </a:pPr>
            <a:endParaRPr lang="en-US" sz="1400" b="1" dirty="0">
              <a:solidFill>
                <a:srgbClr val="2F2F2F"/>
              </a:solidFill>
              <a:latin typeface="Segoe UI"/>
              <a:cs typeface="Segoe UI"/>
            </a:endParaRPr>
          </a:p>
          <a:p>
            <a:pPr marL="751840" lvl="2" indent="-285750">
              <a:lnSpc>
                <a:spcPct val="90000"/>
              </a:lnSpc>
              <a:spcBef>
                <a:spcPct val="20000"/>
              </a:spcBef>
              <a:buFont typeface="Arial,Sans-Serif"/>
              <a:buChar char="•"/>
              <a:defRPr/>
            </a:pPr>
            <a:endParaRPr lang="en-US" sz="1400" dirty="0">
              <a:solidFill>
                <a:srgbClr val="2F2F2F"/>
              </a:solidFill>
              <a:latin typeface="+mj-lt"/>
              <a:cs typeface="Segoe UI"/>
            </a:endParaRPr>
          </a:p>
          <a:p>
            <a:pPr marL="466090" lvl="1">
              <a:defRPr/>
            </a:pPr>
            <a:br>
              <a:rPr lang="en-US" sz="1400" dirty="0">
                <a:cs typeface="Segoe UI"/>
              </a:rPr>
            </a:br>
            <a:endParaRPr lang="en-US" sz="1400" dirty="0">
              <a:solidFill>
                <a:schemeClr val="tx1"/>
              </a:solidFill>
              <a:cs typeface="Segoe UI"/>
            </a:endParaRPr>
          </a:p>
          <a:p>
            <a:pPr>
              <a:lnSpc>
                <a:spcPct val="90000"/>
              </a:lnSpc>
              <a:spcBef>
                <a:spcPct val="20000"/>
              </a:spcBef>
              <a:defRPr/>
            </a:pPr>
            <a:br>
              <a:rPr lang="en-US" dirty="0"/>
            </a:br>
            <a:endParaRPr lang="en-US" sz="2000" b="1" dirty="0">
              <a:solidFill>
                <a:schemeClr val="tx1"/>
              </a:solidFill>
              <a:ea typeface="+mn-lt"/>
              <a:cs typeface="+mn-lt"/>
            </a:endParaRPr>
          </a:p>
        </p:txBody>
      </p:sp>
      <p:sp>
        <p:nvSpPr>
          <p:cNvPr id="7" name="Title 1">
            <a:extLst>
              <a:ext uri="{FF2B5EF4-FFF2-40B4-BE49-F238E27FC236}">
                <a16:creationId xmlns:a16="http://schemas.microsoft.com/office/drawing/2014/main" id="{A14CBD15-5B85-D34B-AC8F-5CC8F198E8F9}"/>
              </a:ext>
            </a:extLst>
          </p:cNvPr>
          <p:cNvSpPr>
            <a:spLocks noGrp="1"/>
          </p:cNvSpPr>
          <p:nvPr>
            <p:ph type="title"/>
          </p:nvPr>
        </p:nvSpPr>
        <p:spPr>
          <a:xfrm>
            <a:off x="1011155" y="295274"/>
            <a:ext cx="11153048" cy="917575"/>
          </a:xfrm>
        </p:spPr>
        <p:txBody>
          <a:bodyPr/>
          <a:lstStyle/>
          <a:p>
            <a:r>
              <a:rPr lang="en-US"/>
              <a:t>Independent Publisher Connectors</a:t>
            </a:r>
          </a:p>
        </p:txBody>
      </p:sp>
      <p:grpSp>
        <p:nvGrpSpPr>
          <p:cNvPr id="8" name="Group 7">
            <a:extLst>
              <a:ext uri="{FF2B5EF4-FFF2-40B4-BE49-F238E27FC236}">
                <a16:creationId xmlns:a16="http://schemas.microsoft.com/office/drawing/2014/main" id="{98D4D06A-0DDC-EE4A-BAB4-BEF58CC73168}"/>
              </a:ext>
            </a:extLst>
          </p:cNvPr>
          <p:cNvGrpSpPr/>
          <p:nvPr/>
        </p:nvGrpSpPr>
        <p:grpSpPr>
          <a:xfrm>
            <a:off x="240376" y="295273"/>
            <a:ext cx="690963" cy="690962"/>
            <a:chOff x="467571" y="1364816"/>
            <a:chExt cx="690963" cy="690962"/>
          </a:xfrm>
          <a:solidFill>
            <a:srgbClr val="1973B9"/>
          </a:solidFill>
        </p:grpSpPr>
        <p:sp>
          <p:nvSpPr>
            <p:cNvPr id="9" name="Oval 8">
              <a:extLst>
                <a:ext uri="{FF2B5EF4-FFF2-40B4-BE49-F238E27FC236}">
                  <a16:creationId xmlns:a16="http://schemas.microsoft.com/office/drawing/2014/main" id="{F2E3D245-3ECC-6040-A641-7235225101ED}"/>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16">
              <a:extLst>
                <a:ext uri="{FF2B5EF4-FFF2-40B4-BE49-F238E27FC236}">
                  <a16:creationId xmlns:a16="http://schemas.microsoft.com/office/drawing/2014/main" id="{22992B6A-FF29-E946-A717-3F406B407E27}"/>
                </a:ext>
              </a:extLst>
            </p:cNvPr>
            <p:cNvGrpSpPr>
              <a:grpSpLocks noChangeAspect="1"/>
            </p:cNvGrpSpPr>
            <p:nvPr/>
          </p:nvGrpSpPr>
          <p:grpSpPr bwMode="auto">
            <a:xfrm>
              <a:off x="624497" y="1525522"/>
              <a:ext cx="374646" cy="374645"/>
              <a:chOff x="3802" y="2088"/>
              <a:chExt cx="230" cy="230"/>
            </a:xfrm>
            <a:grpFill/>
          </p:grpSpPr>
          <p:sp>
            <p:nvSpPr>
              <p:cNvPr id="11" name="Rectangle 17">
                <a:extLst>
                  <a:ext uri="{FF2B5EF4-FFF2-40B4-BE49-F238E27FC236}">
                    <a16:creationId xmlns:a16="http://schemas.microsoft.com/office/drawing/2014/main" id="{C8E19F4C-F190-794A-A5C3-3954F87E773B}"/>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18">
                <a:extLst>
                  <a:ext uri="{FF2B5EF4-FFF2-40B4-BE49-F238E27FC236}">
                    <a16:creationId xmlns:a16="http://schemas.microsoft.com/office/drawing/2014/main" id="{7CA66179-62C6-2945-BFA3-213EDC03C167}"/>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19">
                <a:extLst>
                  <a:ext uri="{FF2B5EF4-FFF2-40B4-BE49-F238E27FC236}">
                    <a16:creationId xmlns:a16="http://schemas.microsoft.com/office/drawing/2014/main" id="{A1419128-C183-A848-829D-2AC4726F39CE}"/>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0">
                <a:extLst>
                  <a:ext uri="{FF2B5EF4-FFF2-40B4-BE49-F238E27FC236}">
                    <a16:creationId xmlns:a16="http://schemas.microsoft.com/office/drawing/2014/main" id="{9695236D-A1F7-ED46-B0C3-5D66C776054D}"/>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1">
                <a:extLst>
                  <a:ext uri="{FF2B5EF4-FFF2-40B4-BE49-F238E27FC236}">
                    <a16:creationId xmlns:a16="http://schemas.microsoft.com/office/drawing/2014/main" id="{8DC3778C-C37E-E043-92F5-02CB3DDAA0DC}"/>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2">
                <a:extLst>
                  <a:ext uri="{FF2B5EF4-FFF2-40B4-BE49-F238E27FC236}">
                    <a16:creationId xmlns:a16="http://schemas.microsoft.com/office/drawing/2014/main" id="{4E48D20C-B212-D94B-8B2C-915A0F533297}"/>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3">
                <a:extLst>
                  <a:ext uri="{FF2B5EF4-FFF2-40B4-BE49-F238E27FC236}">
                    <a16:creationId xmlns:a16="http://schemas.microsoft.com/office/drawing/2014/main" id="{A983636C-E393-514F-A71F-01CE5FF1A20C}"/>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8" name="Line 24">
                <a:extLst>
                  <a:ext uri="{FF2B5EF4-FFF2-40B4-BE49-F238E27FC236}">
                    <a16:creationId xmlns:a16="http://schemas.microsoft.com/office/drawing/2014/main" id="{7709510D-75CF-044B-98F0-C2912A197148}"/>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9" name="Line 25">
                <a:extLst>
                  <a:ext uri="{FF2B5EF4-FFF2-40B4-BE49-F238E27FC236}">
                    <a16:creationId xmlns:a16="http://schemas.microsoft.com/office/drawing/2014/main" id="{BF735272-4425-244D-854C-303158C0A80E}"/>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pic>
        <p:nvPicPr>
          <p:cNvPr id="20" name="Picture 2" descr="M365 Platform Community - Independent Publisher 2022">
            <a:extLst>
              <a:ext uri="{FF2B5EF4-FFF2-40B4-BE49-F238E27FC236}">
                <a16:creationId xmlns:a16="http://schemas.microsoft.com/office/drawing/2014/main" id="{DAFACE90-63D4-80E5-BE2A-002A7E6F3F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6161" y="1691554"/>
            <a:ext cx="2038761" cy="2038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425869"/>
      </p:ext>
    </p:extLst>
  </p:cSld>
  <p:clrMapOvr>
    <a:masterClrMapping/>
  </p:clrMapOvr>
  <p:transition>
    <p:fade/>
  </p:transition>
</p:sld>
</file>

<file path=ppt/theme/theme1.xml><?xml version="1.0" encoding="utf-8"?>
<a:theme xmlns:a="http://schemas.openxmlformats.org/drawingml/2006/main" name="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6" ma:contentTypeDescription="Create a new document." ma:contentTypeScope="" ma:versionID="21ced7862c3f3f88055ff7af88ad4b1f">
  <xsd:schema xmlns:xsd="http://www.w3.org/2001/XMLSchema" xmlns:xs="http://www.w3.org/2001/XMLSchema" xmlns:p="http://schemas.microsoft.com/office/2006/metadata/properties" xmlns:ns2="ed971524-76e7-40a8-a01a-f99956bd178c" xmlns:ns3="b0e4521d-181b-4aee-b4a8-952b2bc14729" xmlns:ns4="230e9df3-be65-4c73-a93b-d1236ebd677e" targetNamespace="http://schemas.microsoft.com/office/2006/metadata/properties" ma:root="true" ma:fieldsID="e5fb607ab3290db5f3deb936ca9a78a0" ns2:_="" ns3:_="" ns4:_="">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302143df-e2d8-4bbf-bd25-7089f41823cd}"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lcf76f155ced4ddcb4097134ff3c332f xmlns="ed971524-76e7-40a8-a01a-f99956bd178c">
      <Terms xmlns="http://schemas.microsoft.com/office/infopath/2007/PartnerControls"/>
    </lcf76f155ced4ddcb4097134ff3c332f>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E037DE-7D01-48FC-85FB-69F2952FA743}">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b0e4521d-181b-4aee-b4a8-952b2bc14729"/>
    <ds:schemaRef ds:uri="ed971524-76e7-40a8-a01a-f99956bd1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5235</TotalTime>
  <Words>1778</Words>
  <Application>Microsoft Office PowerPoint</Application>
  <PresentationFormat>Custom</PresentationFormat>
  <Paragraphs>250</Paragraphs>
  <Slides>18</Slides>
  <Notes>15</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18</vt:i4>
      </vt:variant>
    </vt:vector>
  </HeadingPairs>
  <TitlesOfParts>
    <vt:vector size="30" baseType="lpstr">
      <vt:lpstr>-apple-system</vt:lpstr>
      <vt:lpstr>Arial</vt:lpstr>
      <vt:lpstr>Arial,Sans-Serif</vt:lpstr>
      <vt:lpstr>Calibri</vt:lpstr>
      <vt:lpstr>Consolas</vt:lpstr>
      <vt:lpstr>Segoe UI</vt:lpstr>
      <vt:lpstr>Segoe UI Black</vt:lpstr>
      <vt:lpstr>Segoe UI Light</vt:lpstr>
      <vt:lpstr>Segoe UI Semibold</vt:lpstr>
      <vt:lpstr>Wingdings</vt:lpstr>
      <vt:lpstr>Office 365 PPT Template - 2017</vt:lpstr>
      <vt:lpstr>Office 365 PPT Template - 2017</vt:lpstr>
      <vt:lpstr>Microsoft 365 &amp;  Power Platform Development –  Bi-weekly call</vt:lpstr>
      <vt:lpstr>PowerPoint Presentation</vt:lpstr>
      <vt:lpstr>Opportunities to Participate in the community</vt:lpstr>
      <vt:lpstr>PowerPoint Presentation</vt:lpstr>
      <vt:lpstr>PowerPoint Presentation</vt:lpstr>
      <vt:lpstr>PowerPoint Presentation</vt:lpstr>
      <vt:lpstr>PowerPoint Presentation</vt:lpstr>
      <vt:lpstr>Microsoft Graph Toolkit</vt:lpstr>
      <vt:lpstr>Independent Publisher Connectors</vt:lpstr>
      <vt:lpstr>PowerPoint Presentation</vt:lpstr>
      <vt:lpstr>Microsoft Teams Samples</vt:lpstr>
      <vt:lpstr>Power Platform Samples </vt:lpstr>
      <vt:lpstr>Optional picture time!</vt:lpstr>
      <vt:lpstr>DEMO</vt:lpstr>
      <vt:lpstr>Q&amp;A</vt:lpstr>
      <vt:lpstr>Thank you</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2</cp:revision>
  <dcterms:modified xsi:type="dcterms:W3CDTF">2022-08-04T18:18:18Z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MediaServiceImageTags">
    <vt:lpwstr/>
  </property>
</Properties>
</file>